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alkiri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22" name="Alapealkiri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BE89-6E3C-4351-8346-DC8F222E1366}" type="datetimeFigureOut">
              <a:rPr lang="et-EE" smtClean="0"/>
              <a:pPr/>
              <a:t>15.01.2013</a:t>
            </a:fld>
            <a:endParaRPr lang="et-EE"/>
          </a:p>
        </p:txBody>
      </p:sp>
      <p:sp>
        <p:nvSpPr>
          <p:cNvPr id="20" name="Jaluse kohatäid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10" name="Slaidinumbri kohatä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43C9F-3960-462D-A5DB-5152CADF7C3C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BE89-6E3C-4351-8346-DC8F222E1366}" type="datetimeFigureOut">
              <a:rPr lang="et-EE" smtClean="0"/>
              <a:pPr/>
              <a:t>15.01.2013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43C9F-3960-462D-A5DB-5152CADF7C3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BE89-6E3C-4351-8346-DC8F222E1366}" type="datetimeFigureOut">
              <a:rPr lang="et-EE" smtClean="0"/>
              <a:pPr/>
              <a:t>15.01.2013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43C9F-3960-462D-A5DB-5152CADF7C3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BE89-6E3C-4351-8346-DC8F222E1366}" type="datetimeFigureOut">
              <a:rPr lang="et-EE" smtClean="0"/>
              <a:pPr/>
              <a:t>15.01.2013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43C9F-3960-462D-A5DB-5152CADF7C3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BE89-6E3C-4351-8346-DC8F222E1366}" type="datetimeFigureOut">
              <a:rPr lang="et-EE" smtClean="0"/>
              <a:pPr/>
              <a:t>15.01.2013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43C9F-3960-462D-A5DB-5152CADF7C3C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0" name="Ristkül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BE89-6E3C-4351-8346-DC8F222E1366}" type="datetimeFigureOut">
              <a:rPr lang="et-EE" smtClean="0"/>
              <a:pPr/>
              <a:t>15.01.2013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43C9F-3960-462D-A5DB-5152CADF7C3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BE89-6E3C-4351-8346-DC8F222E1366}" type="datetimeFigureOut">
              <a:rPr lang="et-EE" smtClean="0"/>
              <a:pPr/>
              <a:t>15.01.2013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43C9F-3960-462D-A5DB-5152CADF7C3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BE89-6E3C-4351-8346-DC8F222E1366}" type="datetimeFigureOut">
              <a:rPr lang="et-EE" smtClean="0"/>
              <a:pPr/>
              <a:t>15.01.2013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43C9F-3960-462D-A5DB-5152CADF7C3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stkül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BE89-6E3C-4351-8346-DC8F222E1366}" type="datetimeFigureOut">
              <a:rPr lang="et-EE" smtClean="0"/>
              <a:pPr/>
              <a:t>15.01.2013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43C9F-3960-462D-A5DB-5152CADF7C3C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6" name="Ristkül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BE89-6E3C-4351-8346-DC8F222E1366}" type="datetimeFigureOut">
              <a:rPr lang="et-EE" smtClean="0"/>
              <a:pPr/>
              <a:t>15.01.2013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43C9F-3960-462D-A5DB-5152CADF7C3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CBE89-6E3C-4351-8346-DC8F222E1366}" type="datetimeFigureOut">
              <a:rPr lang="et-EE" smtClean="0"/>
              <a:pPr/>
              <a:t>15.01.2013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43C9F-3960-462D-A5DB-5152CADF7C3C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9" name="Vooskeemikujund &quot;protsess&quot;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ooskeemikujund &quot;protsess&quot;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to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õng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istkül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ealkirja kohatäid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9" name="Teksti kohatäid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24" name="Kuupäeva kohatäid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DCBE89-6E3C-4351-8346-DC8F222E1366}" type="datetimeFigureOut">
              <a:rPr lang="et-EE" smtClean="0"/>
              <a:pPr/>
              <a:t>15.01.2013</a:t>
            </a:fld>
            <a:endParaRPr lang="et-EE"/>
          </a:p>
        </p:txBody>
      </p:sp>
      <p:sp>
        <p:nvSpPr>
          <p:cNvPr id="10" name="Jaluse kohatäid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t-EE"/>
          </a:p>
        </p:txBody>
      </p:sp>
      <p:sp>
        <p:nvSpPr>
          <p:cNvPr id="22" name="Slaidinumbri kohatä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D43C9F-3960-462D-A5DB-5152CADF7C3C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5" name="Ristkül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rchives.microbeworld.org/images/meetmicros/fungi/mush_illus.jpg" TargetMode="External"/><Relationship Id="rId13" Type="http://schemas.openxmlformats.org/officeDocument/2006/relationships/hyperlink" Target="http://farm2.static.flickr.com/1323/1031580415_0d9c932bf1.jpg" TargetMode="External"/><Relationship Id="rId18" Type="http://schemas.openxmlformats.org/officeDocument/2006/relationships/hyperlink" Target="http://detskechoroby.rodinka.sk/uploads/pics/soor.jpg" TargetMode="External"/><Relationship Id="rId3" Type="http://schemas.openxmlformats.org/officeDocument/2006/relationships/hyperlink" Target="http://www.botany.ut.ee/BOI_tudengile/Mykoloogia/PIlt_7_new.jpg" TargetMode="External"/><Relationship Id="rId7" Type="http://schemas.openxmlformats.org/officeDocument/2006/relationships/hyperlink" Target="http://www.hkhk.edu.ee/puuseened/P4173340.JPG" TargetMode="External"/><Relationship Id="rId12" Type="http://schemas.openxmlformats.org/officeDocument/2006/relationships/hyperlink" Target="http://static3.nagi.ee/i/p/788/31/197079613e4acd_t.jpg" TargetMode="External"/><Relationship Id="rId17" Type="http://schemas.openxmlformats.org/officeDocument/2006/relationships/hyperlink" Target="http://herome.cma.ee/pics/main/16p_jalaseen_113623.jpg" TargetMode="External"/><Relationship Id="rId2" Type="http://schemas.openxmlformats.org/officeDocument/2006/relationships/hyperlink" Target="http://www.biology.ed.ac.uk/archive/jdeacon/mrhizas/ecto1.jpg" TargetMode="External"/><Relationship Id="rId16" Type="http://schemas.openxmlformats.org/officeDocument/2006/relationships/hyperlink" Target="http://www.ars.usda.gov/images/docs/9910_10104/stemrust_inse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khk.edu.ee/puuseened/P4173351.JPG" TargetMode="External"/><Relationship Id="rId11" Type="http://schemas.openxmlformats.org/officeDocument/2006/relationships/hyperlink" Target="http://static3.nagi.ee/i/p/792/58/198146515c4b7c_t.jpg" TargetMode="External"/><Relationship Id="rId5" Type="http://schemas.openxmlformats.org/officeDocument/2006/relationships/hyperlink" Target="http://www.mycodb.fr/photos/Serpula_lacrymans_1985_rc_1.jpg" TargetMode="External"/><Relationship Id="rId15" Type="http://schemas.openxmlformats.org/officeDocument/2006/relationships/hyperlink" Target="http://y.delfi.ee/norm/129929/9570125_zZBeNm.jpeg" TargetMode="External"/><Relationship Id="rId10" Type="http://schemas.openxmlformats.org/officeDocument/2006/relationships/hyperlink" Target="http://s.ohtuleht.ee/multimedia/images/000015/9FC6CD16-341A-4A37-9FA9-4BD316471C35.jpg" TargetMode="External"/><Relationship Id="rId4" Type="http://schemas.openxmlformats.org/officeDocument/2006/relationships/hyperlink" Target="http://www.botany.ut.ee/BOI_tudengile/Mykoloogia/Pilt_12_new.jpg" TargetMode="External"/><Relationship Id="rId9" Type="http://schemas.openxmlformats.org/officeDocument/2006/relationships/hyperlink" Target="http://vana.emu.ee/vvfiles/3/3b588fef7f1b81fd97acf83ff3aaf479.jpg" TargetMode="External"/><Relationship Id="rId14" Type="http://schemas.openxmlformats.org/officeDocument/2006/relationships/hyperlink" Target="http://sippe.ac.cn/wangcs/index_files/Insect_fungi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SEENTE ELUVIIS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Koostas: Leelo </a:t>
            </a:r>
            <a:r>
              <a:rPr lang="et-EE" dirty="0" err="1" smtClean="0"/>
              <a:t>Lusik</a:t>
            </a:r>
            <a:endParaRPr lang="et-EE" dirty="0" smtClean="0"/>
          </a:p>
          <a:p>
            <a:r>
              <a:rPr lang="et-EE" dirty="0" smtClean="0"/>
              <a:t>Are PK</a:t>
            </a:r>
          </a:p>
          <a:p>
            <a:r>
              <a:rPr lang="et-EE" dirty="0" smtClean="0"/>
              <a:t>2012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285293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Kõik seened toituvad valmis orgaanilisest ainest</a:t>
            </a:r>
            <a:endParaRPr lang="et-EE" dirty="0"/>
          </a:p>
        </p:txBody>
      </p:sp>
      <p:pic>
        <p:nvPicPr>
          <p:cNvPr id="6" name="Sisu kohatäide 5" descr="P417335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403648" y="1556792"/>
            <a:ext cx="2981992" cy="223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isu kohatäide 6" descr="P417334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796136" y="1052736"/>
            <a:ext cx="2981992" cy="223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lt 7" descr="Pilt_12_new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4048" y="3140968"/>
            <a:ext cx="3960440" cy="296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lt 8" descr="1031580415_0d9c932bf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19872" y="1988840"/>
            <a:ext cx="2088232" cy="3135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lt 9" descr="Insect_fungi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99592" y="5013176"/>
            <a:ext cx="5544616" cy="163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Seened on looduses peamised lagundajad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827584" y="1524000"/>
            <a:ext cx="4265624" cy="4663440"/>
          </a:xfrm>
        </p:spPr>
        <p:txBody>
          <a:bodyPr>
            <a:normAutofit fontScale="92500"/>
          </a:bodyPr>
          <a:lstStyle/>
          <a:p>
            <a:r>
              <a:rPr lang="et-EE" dirty="0" smtClean="0"/>
              <a:t>Seened eritavad lagundavaid aineid keskkonda, kus need lagundavad surnud taimede, loomade jt. kudesid lihtsamateks orgaanilisteks ja anorgaanilisteks ühenditeks</a:t>
            </a:r>
          </a:p>
          <a:p>
            <a:r>
              <a:rPr lang="et-EE" dirty="0" smtClean="0"/>
              <a:t>Seened suudavad lagundada nii kitiini, tselluloosi, kui puitainet</a:t>
            </a:r>
            <a:endParaRPr lang="et-EE" dirty="0"/>
          </a:p>
        </p:txBody>
      </p:sp>
      <p:pic>
        <p:nvPicPr>
          <p:cNvPr id="6" name="Sisu kohatäide 5" descr="9FC6CD16-341A-4A37-9FA9-4BD316471C3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292080" y="1052735"/>
            <a:ext cx="2376264" cy="359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lt 6" descr="198146515c4b7c_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80312" y="3212976"/>
            <a:ext cx="156617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lt 7" descr="197079613e4acd_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61496" y="486916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Sümbioosis elavad seened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827584" y="1524000"/>
            <a:ext cx="4265624" cy="4663440"/>
          </a:xfrm>
        </p:spPr>
        <p:txBody>
          <a:bodyPr>
            <a:normAutofit/>
          </a:bodyPr>
          <a:lstStyle/>
          <a:p>
            <a:r>
              <a:rPr lang="et-EE" dirty="0" smtClean="0"/>
              <a:t>Sümbioos on kahe organismi kooselu, mis on kasulik mõlemale poolele</a:t>
            </a:r>
          </a:p>
          <a:p>
            <a:r>
              <a:rPr lang="et-EE" dirty="0" err="1" smtClean="0"/>
              <a:t>Mükoriisa</a:t>
            </a:r>
            <a:r>
              <a:rPr lang="et-EE" dirty="0" smtClean="0"/>
              <a:t> ehk seenjuur on sümbioos seene ja taime juure vahel</a:t>
            </a:r>
          </a:p>
          <a:p>
            <a:r>
              <a:rPr lang="et-EE" dirty="0" smtClean="0"/>
              <a:t>Sellega suureneb taime juurte imav pind</a:t>
            </a:r>
          </a:p>
          <a:p>
            <a:r>
              <a:rPr lang="et-EE" dirty="0" err="1" smtClean="0"/>
              <a:t>Mükoriisa</a:t>
            </a:r>
            <a:r>
              <a:rPr lang="et-EE" dirty="0" smtClean="0"/>
              <a:t> on omane ~90% maismaataimedest</a:t>
            </a:r>
            <a:endParaRPr lang="et-EE" dirty="0"/>
          </a:p>
        </p:txBody>
      </p:sp>
      <p:pic>
        <p:nvPicPr>
          <p:cNvPr id="6" name="Sisu kohatäide 5" descr="untitled.bmp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076056" y="3933056"/>
            <a:ext cx="3657600" cy="233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lt 4" descr="mush_illu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8064" y="1268760"/>
            <a:ext cx="3816424" cy="239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Sümbioos seente ja loomade vahel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4049600" cy="4663440"/>
          </a:xfrm>
        </p:spPr>
        <p:txBody>
          <a:bodyPr>
            <a:normAutofit/>
          </a:bodyPr>
          <a:lstStyle/>
          <a:p>
            <a:r>
              <a:rPr lang="et-EE" dirty="0" smtClean="0"/>
              <a:t>Algelised seened elavad mäletsejaliste vatsas, aidates lagundada tselluloosi</a:t>
            </a:r>
          </a:p>
          <a:p>
            <a:r>
              <a:rPr lang="et-EE" dirty="0" smtClean="0"/>
              <a:t>Sümbioos sipelgatega – toidavad seent ja söövad seeneniidistikku</a:t>
            </a:r>
          </a:p>
          <a:p>
            <a:r>
              <a:rPr lang="et-EE" dirty="0" smtClean="0"/>
              <a:t>Sümbioos üraskite ja seente vahel – levitavad ja söövad</a:t>
            </a:r>
            <a:endParaRPr lang="et-EE" dirty="0"/>
          </a:p>
        </p:txBody>
      </p:sp>
      <p:pic>
        <p:nvPicPr>
          <p:cNvPr id="6" name="Sisu kohatäide 5" descr="3b588fef7f1b81fd97acf83ff3aaf47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356622" y="1524000"/>
            <a:ext cx="3498056" cy="46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Taimede parasiidid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827584" y="1524000"/>
            <a:ext cx="4320480" cy="4663440"/>
          </a:xfrm>
        </p:spPr>
        <p:txBody>
          <a:bodyPr/>
          <a:lstStyle/>
          <a:p>
            <a:r>
              <a:rPr lang="et-EE" dirty="0" smtClean="0"/>
              <a:t>Taimede seenhaigused vähendavad saaki, rikuvad taimede välimust, kahjustavad puid ja tekitavad sellega kahju majandusele</a:t>
            </a:r>
          </a:p>
          <a:p>
            <a:r>
              <a:rPr lang="et-EE" dirty="0" smtClean="0"/>
              <a:t>Jahukasteseened</a:t>
            </a:r>
          </a:p>
          <a:p>
            <a:r>
              <a:rPr lang="et-EE" dirty="0" smtClean="0"/>
              <a:t>Lehtede ja viljade mädanik</a:t>
            </a:r>
          </a:p>
          <a:p>
            <a:r>
              <a:rPr lang="et-EE" dirty="0" smtClean="0"/>
              <a:t>Roosteseened</a:t>
            </a:r>
            <a:endParaRPr lang="et-EE" dirty="0"/>
          </a:p>
        </p:txBody>
      </p:sp>
      <p:pic>
        <p:nvPicPr>
          <p:cNvPr id="5" name="Pilt 4" descr="9570125_zZBeN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80112" y="1628800"/>
            <a:ext cx="3119941" cy="234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lt 6" descr="stemrust_inse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56142" y="3971232"/>
            <a:ext cx="3333749" cy="221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Puude parasiidid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3977592" cy="4663440"/>
          </a:xfrm>
        </p:spPr>
        <p:txBody>
          <a:bodyPr>
            <a:normAutofit fontScale="92500"/>
          </a:bodyPr>
          <a:lstStyle/>
          <a:p>
            <a:r>
              <a:rPr lang="et-EE" dirty="0" smtClean="0"/>
              <a:t>Enamik parasiitseeni elab suurema osa elust nii, et ei põhjusta peremehele haigust</a:t>
            </a:r>
          </a:p>
          <a:p>
            <a:r>
              <a:rPr lang="et-EE" dirty="0" smtClean="0"/>
              <a:t>Kui puu vastupanuvõime väheneb võib seen puud rünnata – puu haigestub ja hukkub.</a:t>
            </a:r>
          </a:p>
          <a:p>
            <a:r>
              <a:rPr lang="et-EE" dirty="0" smtClean="0"/>
              <a:t>Selline toitumisstrateegia on paljudel torikseentel</a:t>
            </a:r>
            <a:endParaRPr lang="et-EE" dirty="0"/>
          </a:p>
        </p:txBody>
      </p:sp>
      <p:pic>
        <p:nvPicPr>
          <p:cNvPr id="6" name="Sisu kohatäide 5" descr="PIlt_7_new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436096" y="260648"/>
            <a:ext cx="3441576" cy="258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lt 6" descr="Serpula_lacrymans_1985_rc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6056" y="2996952"/>
            <a:ext cx="3912096" cy="293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Inimeste ja loomade parasiidid</a:t>
            </a:r>
            <a:endParaRPr lang="et-EE" dirty="0"/>
          </a:p>
        </p:txBody>
      </p:sp>
      <p:pic>
        <p:nvPicPr>
          <p:cNvPr id="6" name="Sisu kohatäide 5" descr="16p_jalaseen_11362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1412776"/>
            <a:ext cx="4350740" cy="1087685"/>
          </a:xfrm>
        </p:spPr>
      </p:pic>
      <p:sp>
        <p:nvSpPr>
          <p:cNvPr id="5" name="Sisu kohatäide 4"/>
          <p:cNvSpPr>
            <a:spLocks noGrp="1"/>
          </p:cNvSpPr>
          <p:nvPr>
            <p:ph sz="half" idx="2"/>
          </p:nvPr>
        </p:nvSpPr>
        <p:spPr>
          <a:xfrm>
            <a:off x="5148064" y="1524000"/>
            <a:ext cx="3995936" cy="5073352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Inimesi ja loomi nõrgestavad seenhaigused siis, kui organismi vastupanuvõime on nõrgenenud</a:t>
            </a:r>
          </a:p>
          <a:p>
            <a:r>
              <a:rPr lang="et-EE" dirty="0" smtClean="0"/>
              <a:t>Suuõõnes pärmseened (soor)</a:t>
            </a:r>
          </a:p>
          <a:p>
            <a:r>
              <a:rPr lang="et-EE" dirty="0" smtClean="0"/>
              <a:t>Nahal võivad tekkida nahaseenhaigused</a:t>
            </a:r>
          </a:p>
          <a:p>
            <a:r>
              <a:rPr lang="et-EE" dirty="0" smtClean="0"/>
              <a:t>Kõõmaseen peanahal</a:t>
            </a:r>
          </a:p>
          <a:p>
            <a:r>
              <a:rPr lang="et-EE" dirty="0" smtClean="0"/>
              <a:t>“Kassihaigus”</a:t>
            </a:r>
            <a:endParaRPr lang="et-EE" dirty="0"/>
          </a:p>
        </p:txBody>
      </p:sp>
      <p:pic>
        <p:nvPicPr>
          <p:cNvPr id="7" name="Pilt 6" descr="MK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87624" y="4149080"/>
            <a:ext cx="3275856" cy="245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lt 7" descr="soo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39752" y="2420888"/>
            <a:ext cx="233884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t-EE" sz="1100" dirty="0" smtClean="0">
                <a:hlinkClick r:id="rId2"/>
              </a:rPr>
              <a:t>http://www.biology.ed.ac.uk/archive/jdeacon/mrhizas/ecto1.jpg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3"/>
              </a:rPr>
              <a:t>http://www.botany.ut.ee/BOI_tudengile/Mykoloogia/PIlt_7_new.jpg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4"/>
              </a:rPr>
              <a:t>http://www.botany.ut.ee/BOI_tudengile/Mykoloogia/Pilt_12_new.jpg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5"/>
              </a:rPr>
              <a:t>http://www.mycodb.fr/photos/Serpula_lacrymans_1985_rc_1.jpg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6"/>
              </a:rPr>
              <a:t>http://www.hkhk.edu.ee/puuseened/P4173351.JPG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7"/>
              </a:rPr>
              <a:t>http://www.hkhk.edu.ee/puuseened/P4173340.JPG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8"/>
              </a:rPr>
              <a:t>http://archives.microbeworld.org/images/meetmicros/fungi/mush_illus.jpg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9"/>
              </a:rPr>
              <a:t>http://vana.emu.ee/vvfiles/3/3b588fef7f1b81fd97acf83ff3aaf479.jpg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0"/>
              </a:rPr>
              <a:t>http://s.ohtuleht.ee/multimedia/images/000015/9FC6CD16-341A-4A37-9FA9-4BD316471C35.jpg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1"/>
              </a:rPr>
              <a:t>http://static3.nagi.ee/i/p/792/58/198146515c4b7c_t.jpg</a:t>
            </a:r>
            <a:endParaRPr lang="et-EE" dirty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2"/>
              </a:rPr>
              <a:t>http://static3.nagi.ee/i/p/788/31/197079613e4acd_t.jpg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3"/>
              </a:rPr>
              <a:t>http://farm2.static.flickr.com/1323/1031580415_0d9c932bf1.jpg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4"/>
              </a:rPr>
              <a:t>http://sippe.ac.cn/wangcs/index_files/Insect_fungi.jpg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5"/>
              </a:rPr>
              <a:t>http://y.delfi.ee/norm/129929/9570125_zZBeNm.jpeg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6"/>
              </a:rPr>
              <a:t>http://www.ars.usda.gov/images/docs/9910_10104/stemrust_inset.jpg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7"/>
              </a:rPr>
              <a:t>http://herome.cma.ee/pics/main/16p_jalaseen_113623.jpg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7"/>
              </a:rPr>
              <a:t>http://herome.cma.ee/pics/main/16p_jalaseen_113623.jpg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>
                <a:hlinkClick r:id="rId18"/>
              </a:rPr>
              <a:t>http://detskechoroby.rodinka.sk/uploads/pics/soor.jpg</a:t>
            </a:r>
            <a:endParaRPr lang="et-EE" sz="1100" dirty="0" smtClean="0"/>
          </a:p>
          <a:p>
            <a:pPr>
              <a:spcBef>
                <a:spcPts val="0"/>
              </a:spcBef>
            </a:pPr>
            <a:r>
              <a:rPr lang="et-EE" sz="1100" dirty="0" smtClean="0"/>
              <a:t>Toom, M; Tedersoo, L. </a:t>
            </a:r>
            <a:r>
              <a:rPr lang="et-EE" sz="1100" dirty="0" err="1" smtClean="0"/>
              <a:t>Relve</a:t>
            </a:r>
            <a:r>
              <a:rPr lang="et-EE" sz="1100" dirty="0" smtClean="0"/>
              <a:t>, K. Bioloogia õpik 8.klassile I osa. </a:t>
            </a:r>
            <a:r>
              <a:rPr lang="et-EE" sz="1100" smtClean="0"/>
              <a:t>Avita 2012</a:t>
            </a:r>
            <a:endParaRPr lang="et-EE" sz="1100" dirty="0" smtClean="0"/>
          </a:p>
          <a:p>
            <a:pPr>
              <a:spcBef>
                <a:spcPts val="0"/>
              </a:spcBef>
            </a:pPr>
            <a:endParaRPr lang="et-EE" sz="1100" dirty="0" smtClean="0"/>
          </a:p>
          <a:p>
            <a:pPr>
              <a:spcBef>
                <a:spcPts val="0"/>
              </a:spcBef>
            </a:pPr>
            <a:endParaRPr lang="et-EE" sz="1100" dirty="0" smtClean="0"/>
          </a:p>
          <a:p>
            <a:pPr>
              <a:spcBef>
                <a:spcPts val="0"/>
              </a:spcBef>
            </a:pPr>
            <a:endParaRPr lang="et-EE" sz="1100" dirty="0" smtClean="0"/>
          </a:p>
          <a:p>
            <a:pPr>
              <a:spcBef>
                <a:spcPts val="0"/>
              </a:spcBef>
            </a:pPr>
            <a:endParaRPr lang="et-EE" sz="1100" dirty="0" smtClean="0"/>
          </a:p>
          <a:p>
            <a:pPr>
              <a:spcBef>
                <a:spcPts val="0"/>
              </a:spcBef>
            </a:pPr>
            <a:endParaRPr lang="et-EE" sz="1100" dirty="0" smtClean="0"/>
          </a:p>
          <a:p>
            <a:pPr>
              <a:spcBef>
                <a:spcPts val="0"/>
              </a:spcBef>
            </a:pPr>
            <a:endParaRPr lang="et-EE" sz="1100" dirty="0" smtClean="0"/>
          </a:p>
          <a:p>
            <a:pPr>
              <a:spcBef>
                <a:spcPts val="0"/>
              </a:spcBef>
            </a:pPr>
            <a:endParaRPr lang="et-EE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ööripäev">
  <a:themeElements>
    <a:clrScheme name="Pööripäev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ööripäev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ööripäev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153</TotalTime>
  <Words>283</Words>
  <Application>Microsoft Office PowerPoint</Application>
  <PresentationFormat>Ekraaniseanss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9</vt:i4>
      </vt:variant>
    </vt:vector>
  </HeadingPairs>
  <TitlesOfParts>
    <vt:vector size="10" baseType="lpstr">
      <vt:lpstr>Pööripäev</vt:lpstr>
      <vt:lpstr>SEENTE ELUVIIS</vt:lpstr>
      <vt:lpstr>Kõik seened toituvad valmis orgaanilisest ainest</vt:lpstr>
      <vt:lpstr>Seened on looduses peamised lagundajad</vt:lpstr>
      <vt:lpstr>Sümbioosis elavad seened</vt:lpstr>
      <vt:lpstr>Sümbioos seente ja loomade vahel</vt:lpstr>
      <vt:lpstr>Taimede parasiidid</vt:lpstr>
      <vt:lpstr>Puude parasiidid</vt:lpstr>
      <vt:lpstr>Inimeste ja loomade parasiidid</vt:lpstr>
      <vt:lpstr>Kasutatud allikad</vt:lpstr>
    </vt:vector>
  </TitlesOfParts>
  <Company>Kool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SEENTE ELUVIIS</dc:title>
  <dc:creator>Opetaja</dc:creator>
  <cp:lastModifiedBy>hille</cp:lastModifiedBy>
  <cp:revision>20</cp:revision>
  <dcterms:created xsi:type="dcterms:W3CDTF">2012-09-18T10:28:33Z</dcterms:created>
  <dcterms:modified xsi:type="dcterms:W3CDTF">2013-01-15T13:19:50Z</dcterms:modified>
</cp:coreProperties>
</file>