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64" r:id="rId4"/>
    <p:sldId id="258" r:id="rId5"/>
    <p:sldId id="261" r:id="rId6"/>
    <p:sldId id="262" r:id="rId7"/>
    <p:sldId id="263" r:id="rId8"/>
    <p:sldId id="266" r:id="rId9"/>
    <p:sldId id="268" r:id="rId10"/>
    <p:sldId id="267" r:id="rId11"/>
    <p:sldId id="259" r:id="rId12"/>
    <p:sldId id="269" r:id="rId13"/>
    <p:sldId id="271" r:id="rId14"/>
    <p:sldId id="270" r:id="rId15"/>
    <p:sldId id="265" r:id="rId16"/>
    <p:sldId id="272" r:id="rId17"/>
    <p:sldId id="273" r:id="rId18"/>
    <p:sldId id="274" r:id="rId19"/>
    <p:sldId id="277" r:id="rId20"/>
    <p:sldId id="276" r:id="rId21"/>
    <p:sldId id="260" r:id="rId22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itlislai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stküli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istküli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ealkiri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9" name="Alapealkiri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laadi muutmiseks</a:t>
            </a:r>
            <a:endParaRPr kumimoji="0" lang="en-US"/>
          </a:p>
        </p:txBody>
      </p:sp>
      <p:sp>
        <p:nvSpPr>
          <p:cNvPr id="28" name="Kuupäeva kohatäid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7" name="Jaluse kohatäid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29" name="Slaidinumbri kohatä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altiitel ja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t-EE"/>
          </a:p>
        </p:txBody>
      </p:sp>
      <p:sp>
        <p:nvSpPr>
          <p:cNvPr id="7" name="Ristküli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Pealkiri ja diagramm või organisatsiooniske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martArt-objekti kohatäide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t-E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EC6EC-93F6-48CB-8FF7-40775A4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7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Jaotise päi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7" name="Ristküli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2" name="Kuupäeva kohatäid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3" name="Slaidinumbri kohatä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Jaluse kohatäid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8" name="Kuupäeva kohatäid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0" name="Slaidinumbri kohatä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12" name="Jaluse kohatäid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1" name="Sisu kohatäid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3" name="Sisu kohatäid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2" name="Slaidinumbri kohatä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Jaluse kohatäid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t-EE"/>
          </a:p>
        </p:txBody>
      </p:sp>
      <p:sp>
        <p:nvSpPr>
          <p:cNvPr id="16" name="Teksti kohatäid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15" name="Teksti kohatäid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9" name="Sisu kohatäid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t-EE" smtClean="0"/>
              <a:t>Muutke teksti laade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ldiallkirjaga pil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Muutke teksti laade</a:t>
            </a:r>
          </a:p>
        </p:txBody>
      </p:sp>
      <p:sp>
        <p:nvSpPr>
          <p:cNvPr id="8" name="Ristküli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istküli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1" name="Ristküli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Kuupäeva kohatäid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13" name="Slaidinumbri kohatä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  <p:sp>
        <p:nvSpPr>
          <p:cNvPr id="14" name="Jaluse kohatäid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alkirja kohatäid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t-EE" smtClean="0"/>
              <a:t>Muutke tiitli laadi</a:t>
            </a:r>
            <a:endParaRPr kumimoji="0" lang="en-US"/>
          </a:p>
        </p:txBody>
      </p:sp>
      <p:sp>
        <p:nvSpPr>
          <p:cNvPr id="13" name="Teksti kohatäid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Muutke teksti laade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4" name="Kuupäeva kohatäid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F5F560-F623-4989-BDE6-C242A18BCB0E}" type="datetimeFigureOut">
              <a:rPr lang="et-EE" smtClean="0"/>
              <a:t>15.01.2013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Ristküli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istküli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istküli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idinumbri kohatä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5314DD-9BD7-4001-A6F6-B560866AF7A4}" type="slidenum">
              <a:rPr lang="et-EE" smtClean="0"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ut.ee/volvox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loodusmuuseum.ee/big_imgs/seened/harilik_kivipuravik.htm" TargetMode="External"/><Relationship Id="rId7" Type="http://schemas.openxmlformats.org/officeDocument/2006/relationships/hyperlink" Target="http://www.loodusmuuseum.ee/big_imgs/seened/kitsemampel.ht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loodusmuuseum.ee/big_imgs/seened/kuuseriisikas.htm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ardisala.planet.ee/seened/seened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rbija24.ee/312763/galerii-murgised-seened-meie-metsades/" TargetMode="External"/><Relationship Id="rId2" Type="http://schemas.openxmlformats.org/officeDocument/2006/relationships/hyperlink" Target="http://www.youtube.com/watch?v=lqHnj52DMLY&amp;feature=player_embedde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../S&#220;MBIOOS5-Arum&#228;e.H.ppt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t.wikipedia.org/wiki/Seened" TargetMode="External"/><Relationship Id="rId2" Type="http://schemas.openxmlformats.org/officeDocument/2006/relationships/hyperlink" Target="http://www.hkhk.edu.ee/seene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rdisala.planet.ee/seened/seened.html" TargetMode="External"/><Relationship Id="rId5" Type="http://schemas.openxmlformats.org/officeDocument/2006/relationships/hyperlink" Target="http://www.tarbija24.ee/" TargetMode="External"/><Relationship Id="rId4" Type="http://schemas.openxmlformats.org/officeDocument/2006/relationships/hyperlink" Target="http://www.maaleht.e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t.wikipedia.org/w/index.php?title=Aspergillus&amp;action=edit&amp;redlink=1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et.wikipedia.org/w/index.php?title=H%C3%BCtriidid&amp;action=edit&amp;redlink=1" TargetMode="External"/><Relationship Id="rId2" Type="http://schemas.openxmlformats.org/officeDocument/2006/relationships/hyperlink" Target="//upload.wikimedia.org/wikipedia/commons/f/fc/Fungi_collag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t.wikipedia.org/w/index.php?title=Rhizopus_stolonifer&amp;action=edit&amp;redlink=1" TargetMode="External"/><Relationship Id="rId5" Type="http://schemas.openxmlformats.org/officeDocument/2006/relationships/hyperlink" Target="http://et.wikipedia.org/w/index.php?title=Verev_karikseen&amp;action=edit&amp;redlink=1" TargetMode="External"/><Relationship Id="rId4" Type="http://schemas.openxmlformats.org/officeDocument/2006/relationships/hyperlink" Target="http://et.wikipedia.org/wiki/Punane_k%C3%A4rbseseen" TargetMode="External"/><Relationship Id="rId9" Type="http://schemas.openxmlformats.org/officeDocument/2006/relationships/hyperlink" Target="http://et.wikipedia.org/w/index.php?title=Koniid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miksike.e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Minu pildid\KIKi projektid\KIK_2012\Tartu_8.kl\IMG_21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2" y="-812"/>
            <a:ext cx="7952432" cy="596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sz="4800" b="1" dirty="0" smtClean="0"/>
              <a:t>Seened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sz="4000" dirty="0" smtClean="0"/>
              <a:t>õp lk 72 - 85 </a:t>
            </a:r>
            <a:endParaRPr lang="et-EE" sz="400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t-EE" dirty="0" smtClean="0"/>
              <a:t>Koostas </a:t>
            </a:r>
            <a:r>
              <a:rPr lang="et-EE" dirty="0" err="1" smtClean="0"/>
              <a:t>MSc</a:t>
            </a:r>
            <a:r>
              <a:rPr lang="et-EE" dirty="0" smtClean="0"/>
              <a:t> Hille Arumäe</a:t>
            </a:r>
          </a:p>
          <a:p>
            <a:r>
              <a:rPr lang="et-EE" dirty="0" smtClean="0"/>
              <a:t>2012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7702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1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t-EE" sz="3200" b="1" dirty="0" smtClean="0">
                <a:solidFill>
                  <a:srgbClr val="336600"/>
                </a:solidFill>
                <a:latin typeface="Times New Roman" pitchFamily="-110" charset="0"/>
              </a:rPr>
              <a:t>PÄRMSEENED</a:t>
            </a:r>
            <a:endParaRPr lang="en-US" sz="3200" b="1" dirty="0">
              <a:solidFill>
                <a:srgbClr val="008080"/>
              </a:solidFill>
              <a:latin typeface="Times New Roman" pitchFamily="-110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4800" y="960438"/>
            <a:ext cx="51244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eaLnBrk="1" hangingPunct="1"/>
            <a:r>
              <a:rPr lang="et-EE" sz="2800" b="1" dirty="0" err="1">
                <a:solidFill>
                  <a:srgbClr val="336600"/>
                </a:solidFill>
                <a:latin typeface="Times New Roman" pitchFamily="-110" charset="0"/>
              </a:rPr>
              <a:t>Hüüfid</a:t>
            </a:r>
            <a:r>
              <a:rPr lang="et-EE" sz="2800" dirty="0">
                <a:latin typeface="Times New Roman" pitchFamily="-110" charset="0"/>
              </a:rPr>
              <a:t> ehk seeneniidid (A) on </a:t>
            </a:r>
            <a:r>
              <a:rPr lang="et-EE" sz="2800" dirty="0" smtClean="0">
                <a:latin typeface="Times New Roman" pitchFamily="-110" charset="0"/>
              </a:rPr>
              <a:t>hulkraksetel seentel põimunud </a:t>
            </a:r>
            <a:r>
              <a:rPr lang="et-EE" sz="2800" dirty="0">
                <a:latin typeface="Times New Roman" pitchFamily="-110" charset="0"/>
              </a:rPr>
              <a:t>seeneniidistikuks (B) ehk </a:t>
            </a:r>
            <a:r>
              <a:rPr lang="et-EE" sz="2800" b="1" dirty="0" err="1" smtClean="0">
                <a:solidFill>
                  <a:srgbClr val="336600"/>
                </a:solidFill>
                <a:latin typeface="Times New Roman" pitchFamily="-110" charset="0"/>
              </a:rPr>
              <a:t>mütseeliks</a:t>
            </a:r>
            <a:r>
              <a:rPr lang="et-EE" sz="2800" dirty="0">
                <a:latin typeface="Times New Roman" pitchFamily="-110" charset="0"/>
              </a:rPr>
              <a:t>.</a:t>
            </a:r>
            <a:r>
              <a:rPr lang="et-EE" sz="2800" dirty="0" smtClean="0">
                <a:latin typeface="Times New Roman" pitchFamily="-110" charset="0"/>
              </a:rPr>
              <a:t> </a:t>
            </a:r>
          </a:p>
          <a:p>
            <a:pPr eaLnBrk="1" hangingPunct="1"/>
            <a:r>
              <a:rPr lang="et-EE" sz="2800" b="1" dirty="0" smtClean="0">
                <a:latin typeface="Times New Roman" pitchFamily="-110" charset="0"/>
              </a:rPr>
              <a:t>Pärmseened</a:t>
            </a:r>
            <a:r>
              <a:rPr lang="et-EE" sz="2800" dirty="0" smtClean="0">
                <a:latin typeface="Times New Roman" pitchFamily="-110" charset="0"/>
              </a:rPr>
              <a:t> </a:t>
            </a:r>
            <a:r>
              <a:rPr lang="et-EE" sz="2800" dirty="0">
                <a:latin typeface="Times New Roman" pitchFamily="-110" charset="0"/>
              </a:rPr>
              <a:t>(C</a:t>
            </a:r>
            <a:r>
              <a:rPr lang="et-EE" sz="2800" dirty="0" smtClean="0">
                <a:latin typeface="Times New Roman" pitchFamily="-110" charset="0"/>
              </a:rPr>
              <a:t>) on ainuraksed seened, mis soodsates elutingimustes moodustavad pungumisel rakuahelaid.</a:t>
            </a:r>
          </a:p>
          <a:p>
            <a:pPr eaLnBrk="1" hangingPunct="1"/>
            <a:r>
              <a:rPr lang="et-EE" sz="2800" dirty="0" smtClean="0">
                <a:latin typeface="Times New Roman" pitchFamily="-110" charset="0"/>
              </a:rPr>
              <a:t>Vajavad  temp. 20 </a:t>
            </a:r>
            <a:r>
              <a:rPr lang="et-EE" sz="2800" baseline="30000" dirty="0" smtClean="0">
                <a:latin typeface="Times New Roman" pitchFamily="-110" charset="0"/>
              </a:rPr>
              <a:t>0</a:t>
            </a:r>
            <a:r>
              <a:rPr lang="et-EE" sz="2800" dirty="0" smtClean="0">
                <a:latin typeface="Times New Roman" pitchFamily="-110" charset="0"/>
              </a:rPr>
              <a:t>C ja suhkrut;</a:t>
            </a:r>
          </a:p>
          <a:p>
            <a:pPr eaLnBrk="1" hangingPunct="1"/>
            <a:r>
              <a:rPr lang="et-EE" sz="2800" dirty="0" smtClean="0">
                <a:latin typeface="Times New Roman" pitchFamily="-110" charset="0"/>
              </a:rPr>
              <a:t>Eraldub CO</a:t>
            </a:r>
            <a:r>
              <a:rPr lang="et-EE" sz="2800" baseline="-25000" dirty="0" smtClean="0">
                <a:latin typeface="Times New Roman" pitchFamily="-110" charset="0"/>
              </a:rPr>
              <a:t>2 </a:t>
            </a:r>
            <a:r>
              <a:rPr lang="et-EE" sz="2800" dirty="0" smtClean="0">
                <a:latin typeface="Times New Roman" pitchFamily="-110" charset="0"/>
              </a:rPr>
              <a:t>ja etanool</a:t>
            </a:r>
          </a:p>
          <a:p>
            <a:pPr eaLnBrk="1" hangingPunct="1"/>
            <a:endParaRPr lang="et-EE" sz="2800" dirty="0" smtClean="0">
              <a:latin typeface="Times New Roman" pitchFamily="-110" charset="0"/>
            </a:endParaRPr>
          </a:p>
          <a:p>
            <a:pPr eaLnBrk="1" hangingPunct="1"/>
            <a:r>
              <a:rPr lang="et-EE" sz="2800" dirty="0" smtClean="0">
                <a:latin typeface="Times New Roman" pitchFamily="-110" charset="0"/>
              </a:rPr>
              <a:t>Uurimistöö</a:t>
            </a:r>
          </a:p>
          <a:p>
            <a:pPr eaLnBrk="1" hangingPunct="1"/>
            <a:r>
              <a:rPr lang="et-EE" sz="2800" b="1" dirty="0" smtClean="0">
                <a:latin typeface="Times New Roman" pitchFamily="-110" charset="0"/>
                <a:hlinkClick r:id="rId2"/>
              </a:rPr>
              <a:t>Miks saiatainas kerkib?</a:t>
            </a:r>
            <a:endParaRPr lang="en-US" sz="2800" b="1" dirty="0">
              <a:latin typeface="Times New Roman" pitchFamily="-110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1000"/>
            <a:ext cx="32258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0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Comic Sans MS" pitchFamily="66" charset="0"/>
              </a:rPr>
              <a:t>Hallitusseened</a:t>
            </a:r>
            <a:r>
              <a:rPr lang="et-EE" u="sng" dirty="0" smtClean="0">
                <a:latin typeface="Comic Sans MS" pitchFamily="66" charset="0"/>
              </a:rPr>
              <a:t> e hallikud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279525" y="2251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endParaRPr lang="en-GB" sz="2400" u="none">
              <a:latin typeface="Times New Roman" pitchFamily="18" charset="-70"/>
            </a:endParaRPr>
          </a:p>
        </p:txBody>
      </p:sp>
      <p:pic>
        <p:nvPicPr>
          <p:cNvPr id="7172" name="Picture 4" descr="C:\My Documents\Einike\4-9-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4368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:\My Documents\Einike\4-9-4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23145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43600" y="2438400"/>
            <a:ext cx="2484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Nutthallitus</a:t>
            </a:r>
            <a:endParaRPr lang="en-US" sz="2400" u="none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62000" y="2465388"/>
            <a:ext cx="2201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Rohehallitus</a:t>
            </a:r>
          </a:p>
        </p:txBody>
      </p:sp>
      <p:cxnSp>
        <p:nvCxnSpPr>
          <p:cNvPr id="7180" name="AutoShape 12"/>
          <p:cNvCxnSpPr>
            <a:cxnSpLocks noChangeShapeType="1"/>
            <a:stCxn id="7170" idx="2"/>
            <a:endCxn id="7175" idx="0"/>
          </p:cNvCxnSpPr>
          <p:nvPr/>
        </p:nvCxnSpPr>
        <p:spPr bwMode="auto">
          <a:xfrm flipH="1">
            <a:off x="1863725" y="1600200"/>
            <a:ext cx="2708275" cy="865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81" name="AutoShape 13"/>
          <p:cNvCxnSpPr>
            <a:cxnSpLocks noChangeShapeType="1"/>
            <a:stCxn id="7170" idx="2"/>
            <a:endCxn id="7174" idx="0"/>
          </p:cNvCxnSpPr>
          <p:nvPr/>
        </p:nvCxnSpPr>
        <p:spPr bwMode="auto">
          <a:xfrm>
            <a:off x="4572000" y="1600200"/>
            <a:ext cx="2614613" cy="838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79512" y="609600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 smtClean="0"/>
              <a:t>Seeneniidistik on hulkrakne ja koosneb ühetuumalistest rakkudest. </a:t>
            </a:r>
            <a:endParaRPr lang="et-EE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985914" y="6249888"/>
            <a:ext cx="37344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 smtClean="0"/>
              <a:t>Seeneniidistik üks </a:t>
            </a:r>
            <a:r>
              <a:rPr lang="et-EE" sz="2000" dirty="0" err="1" smtClean="0"/>
              <a:t>paljutuumne</a:t>
            </a:r>
            <a:r>
              <a:rPr lang="et-EE" sz="2000" dirty="0" smtClean="0"/>
              <a:t> rakk</a:t>
            </a:r>
            <a:endParaRPr lang="et-EE" sz="2000" dirty="0"/>
          </a:p>
        </p:txBody>
      </p:sp>
      <p:pic>
        <p:nvPicPr>
          <p:cNvPr id="1026" name="Picture 2" descr="http://sharon-taxonomy2009-p2.wikispaces.com/file/view/pg-20-fungi-alamy_91555t.jpg/95769964/pg-20-fungi-alamy_91555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465388"/>
            <a:ext cx="2333656" cy="29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8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4" grpId="0" autoUpdateAnimBg="0"/>
      <p:bldP spid="717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Hallikud – kas kasu või kahju?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3135577"/>
          </a:xfrm>
        </p:spPr>
        <p:txBody>
          <a:bodyPr>
            <a:normAutofit/>
          </a:bodyPr>
          <a:lstStyle/>
          <a:p>
            <a:r>
              <a:rPr lang="et-EE" sz="3200" dirty="0" smtClean="0"/>
              <a:t>Toiduainete riknemine</a:t>
            </a:r>
          </a:p>
          <a:p>
            <a:r>
              <a:rPr lang="et-EE" sz="3200" dirty="0" err="1" smtClean="0"/>
              <a:t>Mükotoksiinid</a:t>
            </a:r>
            <a:r>
              <a:rPr lang="et-EE" sz="3200" dirty="0" smtClean="0"/>
              <a:t> kahjustavad tervist</a:t>
            </a:r>
          </a:p>
          <a:p>
            <a:r>
              <a:rPr lang="et-EE" sz="3200" dirty="0" smtClean="0"/>
              <a:t>Allergia </a:t>
            </a:r>
            <a:endParaRPr lang="et-EE" sz="3200" dirty="0"/>
          </a:p>
        </p:txBody>
      </p:sp>
      <p:sp>
        <p:nvSpPr>
          <p:cNvPr id="4" name="Sisu kohatäide 3"/>
          <p:cNvSpPr>
            <a:spLocks noGrp="1"/>
          </p:cNvSpPr>
          <p:nvPr>
            <p:ph sz="quarter" idx="2"/>
          </p:nvPr>
        </p:nvSpPr>
        <p:spPr>
          <a:xfrm>
            <a:off x="4499992" y="1589567"/>
            <a:ext cx="4231109" cy="3423609"/>
          </a:xfrm>
        </p:spPr>
        <p:txBody>
          <a:bodyPr>
            <a:normAutofit/>
          </a:bodyPr>
          <a:lstStyle/>
          <a:p>
            <a:r>
              <a:rPr lang="et-EE" sz="3200" dirty="0" smtClean="0"/>
              <a:t>1930 a eraldati pintselhallikust (</a:t>
            </a:r>
            <a:r>
              <a:rPr lang="et-EE" sz="3200" i="1" dirty="0" err="1" smtClean="0"/>
              <a:t>Penitcillum</a:t>
            </a:r>
            <a:r>
              <a:rPr lang="et-EE" sz="3200" i="1" dirty="0" smtClean="0"/>
              <a:t>) </a:t>
            </a:r>
            <a:r>
              <a:rPr lang="et-EE" sz="3200" dirty="0" smtClean="0"/>
              <a:t>antibiootikum penitsilliin</a:t>
            </a:r>
          </a:p>
          <a:p>
            <a:r>
              <a:rPr lang="et-EE" sz="3200" dirty="0" smtClean="0"/>
              <a:t>Hallitusjuustu tootmine</a:t>
            </a:r>
            <a:endParaRPr lang="et-EE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157192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b="1" dirty="0" smtClean="0"/>
              <a:t>Antibiootikum</a:t>
            </a:r>
            <a:r>
              <a:rPr lang="et-EE" sz="3200" dirty="0" smtClean="0"/>
              <a:t> – aine, mis hävitab baktereid ja kasutataks bakterhaiguste ravimiseks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6976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mic Sans MS" pitchFamily="66" charset="0"/>
              </a:rPr>
              <a:t>Torikseened </a:t>
            </a:r>
            <a:endParaRPr lang="et-EE" dirty="0">
              <a:latin typeface="Comic Sans MS" pitchFamily="66" charset="0"/>
            </a:endParaRPr>
          </a:p>
        </p:txBody>
      </p:sp>
      <p:pic>
        <p:nvPicPr>
          <p:cNvPr id="3074" name="Picture 2" descr="F:\Minu pildid\EBÜ suvepevad 2012\IMG_1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37" y="0"/>
            <a:ext cx="49145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32048" y="1700808"/>
            <a:ext cx="4464496" cy="449580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Elusatel ja surnud puudel kasvavad lagundajad</a:t>
            </a:r>
          </a:p>
          <a:p>
            <a:r>
              <a:rPr lang="et-EE" dirty="0" smtClean="0"/>
              <a:t>Viljakeha on kabjakujuline, eluiga 1 nädal kuni 40 aastat</a:t>
            </a:r>
          </a:p>
          <a:p>
            <a:r>
              <a:rPr lang="et-EE" b="1" dirty="0"/>
              <a:t>Tuletael</a:t>
            </a:r>
            <a:r>
              <a:rPr lang="et-EE" dirty="0"/>
              <a:t> kiviaja sädemepüüdja tule tegemiseks</a:t>
            </a:r>
          </a:p>
          <a:p>
            <a:r>
              <a:rPr lang="et-EE" b="1" dirty="0" smtClean="0"/>
              <a:t>Must </a:t>
            </a:r>
            <a:r>
              <a:rPr lang="et-EE" b="1" dirty="0" err="1" smtClean="0"/>
              <a:t>pässik</a:t>
            </a:r>
            <a:r>
              <a:rPr lang="et-EE" b="1" dirty="0" smtClean="0"/>
              <a:t> </a:t>
            </a:r>
            <a:r>
              <a:rPr lang="et-EE" dirty="0" smtClean="0"/>
              <a:t>e kasekäsn vähiravimiks</a:t>
            </a:r>
          </a:p>
        </p:txBody>
      </p:sp>
      <p:cxnSp>
        <p:nvCxnSpPr>
          <p:cNvPr id="5" name="Sirge noolkonnektor 4"/>
          <p:cNvCxnSpPr/>
          <p:nvPr/>
        </p:nvCxnSpPr>
        <p:spPr>
          <a:xfrm flipV="1">
            <a:off x="4067944" y="3212976"/>
            <a:ext cx="2304256" cy="22322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34047" y="6426358"/>
            <a:ext cx="116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Autori foto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076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latin typeface="Comic Sans MS" pitchFamily="66" charset="0"/>
              </a:rPr>
              <a:t>Kübarseened </a:t>
            </a:r>
            <a:endParaRPr lang="et-EE" dirty="0">
              <a:latin typeface="Comic Sans MS" pitchFamily="66" charset="0"/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495800"/>
          </a:xfrm>
        </p:spPr>
        <p:txBody>
          <a:bodyPr>
            <a:normAutofit/>
          </a:bodyPr>
          <a:lstStyle/>
          <a:p>
            <a:r>
              <a:rPr lang="et-EE" sz="3200" dirty="0" smtClean="0"/>
              <a:t>Söögiseened</a:t>
            </a:r>
          </a:p>
          <a:p>
            <a:r>
              <a:rPr lang="et-EE" sz="3200" i="1" dirty="0" smtClean="0"/>
              <a:t>„Seened on vaese mehe liha“</a:t>
            </a:r>
          </a:p>
          <a:p>
            <a:r>
              <a:rPr lang="et-EE" sz="3200" dirty="0" smtClean="0"/>
              <a:t>Seente toitevärtus on madal</a:t>
            </a:r>
          </a:p>
          <a:p>
            <a:r>
              <a:rPr lang="et-EE" sz="3200" dirty="0" smtClean="0"/>
              <a:t>Ära korja seeni maanteede lähedusest ja linnast, sest nad koguvad endasse rohkesti raskmetalle</a:t>
            </a:r>
            <a:endParaRPr lang="et-EE" sz="3200" dirty="0"/>
          </a:p>
        </p:txBody>
      </p:sp>
      <p:sp>
        <p:nvSpPr>
          <p:cNvPr id="7" name="AutoShape 2" descr="data:image/jpeg;base64,/9j/4AAQSkZJRgABAQAAAQABAAD/2wCEAAkGBhQSERQUExMVFBUWGBoZGRYYGSAYHxcYHBsdGh8gGiEgHicgGhsjHBweHy8iIycpLS0tGh4yNTAqNTItLSkBCQoKDgwOGg8PGiwlHyQwLDAvMSwsLCwtKiwpKSwtLCosLC0sLCwsLCwsLCwsKSwsLCwsLCwsKSksLCwqLCwsKf/AABEIAIgAsAMBIgACEQEDEQH/xAAcAAACAgMBAQAAAAAAAAAAAAAEBQMGAAIHAQj/xAA8EAACAQIEBAQDBwMDAwUAAAABAhEDIQAEEjEFIkFRBhNhcTKBkQcUI0KhsfBiwdFScvFDkuEkM1OCsv/EABoBAAMBAQEBAAAAAAAAAAAAAAIDBAUBAAb/xAAuEQACAgIBAwEHAgcAAAAAAAABAgARAyESBDFBIgUTFFFhcYHR8BUjMjNSkaH/2gAMAwEAAhEDEQA/ABMqNC/iM8VAGVHCP5ZsSwaBpPJtJAnvOIa3hmr5lSvTdmY7wwgqBZoUAsWAmLd7zZRU4mxddJrMg3L3MTqECYJJH6WjF4yGZ11QFZ+cMSwOrSFIKjuTyXn2uZxgWyNcEE3KnxjIq1LSX/Ftf4ZCzcAWABINhivZAOrTUAJIKgwsmbdN7bWnFr41WFRqb0WFMuhBWo2gFgwI8sFR6ggN/wDUYS+ZrI85fLqyIOloG5hyL05N5g7dN8W82b7GESTBuKZFC6sPMBuAwUNMRvE9friF8qBOt9NVf+noIt8QPYhgQZwwzeXrLSIYVASYkNqB26gyQdwRY4hc6mpbllVQbQ2lLXBN7GLkQB1x5CaqoQFDc0oOyLMEjTCANEnofXrgRMlouvxKFBFirAgTqM2vOLTwDwfmc8wKEJlxvVeeYybLYeYVn8sL0nHQ+F/ZLk0H4nmVmiCSxUfJV2HuT74ScyY24jZh8KGpxitkgDDzoMFWAnlJ2J2ntg3gtLzqhZ30pTUsqxBKg8xA/wBVv+cdozP2V5F1UeW6hJgLUYRJnvf54GH2RZNWZlFVS0/nkCd4BH8k48+Q0bBngo/M47w3MBmqO+pVC6+3UfWJw0zPGtIhQsEDQevrMjbHRKX2N5QE6nrsIKwXAAB/2qMC8R+xeiyqKWYr0dMlZ0uBPeQGP/cMK+JS6o19jDFqKE5XQZ0fVdwTJCEC4MrYgkme2DeJ58GvTNUAlX5mueX07/XphrxTwNVyb/io704JFSlZA3c7ldvzQLnCpeCq6kI2trW8s6de50tqJINpkDvhgdGNye7bcK4ktJVhFDE7SASZ9Yk++EnCMtUGYWmKRYttTYES0G0gj9bYZ5fIs3O7U0EkIsmYHsO9sQ5RClWs9Sm7MTpGmTpQqCSOmk7E3327s5UCPpH5iCoKwTiFMMJpo1NVfRUC/iKpA2RibljPKdo3OAjwVtSBIuRAYh9MCZNgN/TbvhrmKoSiUMo7QQFEWF56A74hyJ8wGDDEkyV1dI2tA2/fHRkYCxJP6FhFLLFqwPmGmkqdQEyvUJMzc9oPbBX3cIdEaSzAs9rkD4VmALn/API6Y3puULFTI0xqqQvNGknsDFrdxgXPVUoVTr0Mr0wdcfErLNhHK4kC8i3bE4tjUUo5mSmhRpsKbZfzJkkszU3W/MeWVgYhzb02eno5A1glTm1eZIEMANQUBSRYxiE8aZ0NNnBcqUSqfz0ydjbeBY9Yg3jEuey/l0KrMSZUMqloVIK6Qo/1QI+uHqDctbKFAECSixYaCqspEjflNhDbkjqIxZMplG01HDQAzQ57zJm17z8x64WDOaGVmohrNziV3vJIjSSTILWxpor5lAiVA9G2pNGmoCSDpsOcA3lSR3jHUXkeRgBbkPCs/WqMdTE0oYuxSSViQLj4jvIvjStxeu7DSutNgpFlWe4hl37/ACxLw3hOZGYinSqFbqoYESBBMBiJkTBjpbDCvxWnQRmCy8ldLgjS/wDUIn1jfBliDoShFHmBLmay8pdkQc8EljTnlJVgthPRhGwPcXnwT9mxMV87qJMFKRkHTAg1bzJ30/Xtip+Esy+aztIVCSqgn4QmsCGExuNWk/IY7bSkbH5Yzeu6lsfoEYmMNuELlQAAIAFgBYAAbAdPlgynbC0ltaNNgTPsQV/cjE+YzBNv1xnY3THbeYbKSahtTOwB6/8AJ+UY8yGfStTWohlWFj+h+YII+WFruCCJ+n1H64i8NcOah94GpTTqVmq0gJlQ8FwQRbn1NufiO2Lun6w5CQxinxcRHpN8YyziNb3x49WNsUl1o8u0XR8TWvEYqTeA6bVXc1auksSqKFXTIuJAkjFjep0GN1J/hxkZMhDGjVxpxitypZv7LMpVYP8AjBwoUMKhMAejAj9MVLxF9kldJfKVRUWCGpsvludjYjlctHZdhjriDHpIwrH1mVNg39DOFR2nzetFqtDyWVhWpsQCw2uZB7Cx6bjEmS4aqKwZpclRyleTci8SZBvbbbvh74i4sald28scr1CQJIDSIkHb/M2wsLiQCNIkHT8OiJAuPzDSBtG1sb6ZLX5XM5zZqe5lAUcuQDpJR9W9SVmxUa4UG0kX7nA2byLV2pKIqlKM1FDNdR+b8ohYAgH6nB1SvSZlu0AgsRMMZkgwIvHT6YgrVAQBKhYlhABIBnSTF5bb17YENRFRiLUho5DyKRVLvBuFWSvxaULFtMSCWA9BgPieTNWmWbzGqKNMJBVY6v223EYKNZ6moBpAHMFIWwhbEgi2wAB9MRV6ukmiq6SgJhXVhpZZvvLQ0YaC12O8JhQjt6iBSr8oYmC799tJZTAn8rgTcSxvgfMO4BP4lJRYMdIldEEaQ0yQJEWgdbYXZRw6VdZ1tH52ImR7xMH9I3wbmM8KdHQk0qY2RqdOoCf9LAhTPUX36m0EOJ1KLXxDBxinp8uvSVtIa7qLAR8BWTO3pzAmN8CZjjuXqtTTMaQVQaaxJ1GTvrBMxsVcAiPiOxiydWjVDsKb+YoQO2pFpoSNPIGILsVGxYGLiYwAeH0wloKsxMtK9haVuTIFjG18GihTUJVBFjvL39n3CVpPWqBlqEkpTYMGGgaWkR3Y3mDyLYXx0XKkxfvio/Z9wcrQX8FqayY1rpO997377Hpi+5cAWjHzHVZfeZzfaVAhUqbUkttjKgUEA7kGPlBN9h88eNVI2MYwuML+KxheI3FUbuDrldO0XMnE9OR2xsrDGwfE65v8dTrMT3myuQNsRtRJxumaEfp7Y9WpM4o+IBUC7gbEErZQgErM9u+AspxgatL/APBwzzecWmNTMqqNyxiBtubDHOPHXEtFdjQzCatB1JBYiNpA2nuYwo4TmekO45HUKfeS18X8cZahqVqmp1+KmoJa8Hbba++K7n/tWpmkTQR1YzLVAoWnuATzc0noLWuemOa1qhHO4/ELRLs0vuCTqkAgwvzO0YHelpLFiEBMdSdgwmAfQ42cfs3H3eyZC2U9hNPvrOzszEtq5o2uO09Tv74My+aggmHIuBvFv3jtPscA0nUAutVBpiSFqGBPUaL4LqeVOpWcAiRpSbXmJqC+NJl3E6hYoioA9NX5WJYGWgzYAqAJ6/CNzviDOozsWk6b/mPLHQdReYt64ecNdGSFppBB0E/hkFSCQdOuSYggxvNjhZm1CqV0g6TMK+46/wDSEgTNsTryucF/KB5BQFCtc6yQCs3a0GLR8p9sTZ/h65dA2umxdw1SkpjpNwZMT7C5jGUq5VGKIvxEapYx8w0QPQHcTjyhVSnSkNDm7CDAg7a9epiYJIAAMi98U7Asw8l8dCC8NTzmUgJ8EuDyiASoIHUSb9vY4k4pmWqPApupIUMugmCJiI3Ine4v1xo2ZNF6TKhGlWBEEEq0RJiZDDr3w0ynFgUVjrgzcMQZuSQAbA362I9sFQ7w1AEUZIBqZRkK6GM61IW4HxabhlBAuDIMTjo3hKpQy5VoFStpAFUiNKxYKDZBpNzuf0xVa3HAXdBpIUsHUrBKqGlfhOotAFz1i2ENfj7EmQuuSWMRN5JWbSbmDtbfCOpwNnTipqMxMqmyJ9AVeOUv/lXacTUc6p2Yd99/bHzeOMVW3dyV5Y7A2mQNvfvg6h4gzCcvnPH+4kWHTsemMV/YrgWG3LEZG1OqcT8fUkzZol40nSTFgwuZjpH6jA/EfHlPRqp1NV40wVNvQidtuh745VV4quq5MkzJkyet+pnEiZoHrhv8KxiiQf1lKuna52fgfjCjVLJ5vMoBBI06h109yOvvgvMeLKCEgtcGN4/vji1OoD2/nQ9v7YIpen87/OYP17YS3s1AdE1CGNWM6LmfG6pUJoy4YXBM39J74BbxlXJJDKo3NpgDFbyaiZPSf0J/zhX4k4lpNOisyw1sBfUbgLAG1v1XHMXRIz8QIWTjjQtU38R+J6ucJSpXPlSIpgRe/wAUb+l/84Wq0agCQDykmdSi3yFge++JqPhOvVIZUCH+s7H0Ak+uHeQ+z/MNAZ6Uf7nG3QjR3/fGuMvT4QFDAD5TJOLK5ujAOM1RTbl/EKgaRdgkE6r+hm07+k40zWZGjLmpapUpPUaf62YKCB2QLtGG2e+zfiErelUTl1aW5jG9mCyYJwvzXgzPVqtsu+uw59NNEULYAk8x6cogRuejkzYSunH+4r3R3YiJU/FcF1iqjCWsNW63/wBwA/8AGB6KgICwYNTN/wDa0aZvI5p2HXFxzX2W52iq1V0VysM6ISWS4J0hgA+x+G/pit0rVKiueWXA1AWhjBEm4NjER69cNTKjrakGCRx0YbwFa5qFgrMNIWBTJAWzKRYwI9RuLwTgvjHC/KC10eDGoCNQWkYEHs2/9iJEKqjHzlA5beSHALEKFkkARKgkReLb4c5oLoFKktY6dnaSdCgkyBDAnbVsFkDecco3c8tkbgj0WemH1qiLPxKU5yASNAB1cvNI6diRhbl+KPSZjRcA6bN5ctp0wY1XUGTMesiMG8RzDslMUh+EihQqxJO5Zr2LNc2FtI6XX5WofMU+WHVSIEGOiyCIgSdzI98FyBHaCzA/aWfxDlfu0Swem6ussJIiCV9zNpFwDe2K7918kCpVfUpA00abfiODIBbcUlIG9yw2EXF68ZUx5CDqaoA9CKbn6bTGKVncujksHLa7SQGGpDoAneAunpA1DDQVFw2aQcQ4lUqo2lVAJBCoCI2+IEnUYBu0mcIUqRAIPSDe2HNDg5dvLLoqoup3HMEQKW3XeZ06epIBwqcFWIdSCOkd+3f32waV2EC7Op4MzE+oK/IiD/b53xNUzpZfeBNviEbddrdsBZhxvPvA2+fU4ygegvM/thnGxPWY381tGqSiCSbk3UkgEbbwRG8fQR8wwAuCepuPWdhB/wA48y9T8NgYPcHZh1E+h5h2g4kroACRctMna3S3TcjAkDtD7yTKcQkw3yPf09ffrhxk3IN7g/z9bjFbr0wpldxIJMfFaI+WLJ4fqatDRNxI62IPKOpBEx1uOuJOoQAWJTi6gqDfiPMgZx7kqVMV6jwNTGJO8AAQPTBVTMALrETAm35r6une/wAxiscNzpaoQ0DmdlYGes8w6Ad9sZK42fmRL8XUJkUMR3/4Z03hdMNFo9xtiw0qIS1pgEDqd9sI/DVUkArTLL/qFgfaSJwxzCO58woyPPLaSomIkSIPUzjGpATy7xzGzQjilUG53i8dPb0/fCulXitJJkiwOwFhb52jEtapUcA09IIIkMSoNiCDAJG/SbjC85muWK+XTTTvU1F1O1lGlZtff5zjpStmoCKBcs2VrwTf5REbdffFQ8XeAUzTGtQPl1jdlPw1bdeqt/UIB698P8rlWkeZzLvq17nf4QBGGn3VfWDG1o64JOpdTaGR5ETzOG1UegXSvT01F1ENMMARC8wP+kkBwYEGMLM9myEOpj5RYFrxE2UkbgiBGokHSd+nb/EXg+jmwNXLUUHRUG4ncESNSnqsj3xx7P5d8nUahWby+UmEaxKzBUxPMLj1Am8gb/SdQMv3+X6SVxxGoVTCeQAj1AwgSahIZWVieViQqfCSI/L74Rtx511gFXUKZXy4CzzSLAWJm3ywRWJag1jVBJG8ElhI1GbRDemBaldadFTZ6pBsCCtJAdFheZIMn9utGIE3e5lISbvcsPGadbOVlpUQuimDNRpAViNLXH0tJ5THfDPK/Z4go+W1ZzsQVUAKwtIkmZFjMfl7DDbhuW0KAqKoN7CJPU23J6nDOmx/gj/OKsexNBVBEpGf+z6pTpt5T+apUg20uNiIAJDRHQjFEr5apanURiZIUi5k7je3eD/fHeRmAqlnYKo3JMAe5xR/EvH6GYlqOoqNSmoAIdrAmCOfQAIJ9tsExGPYnXUKLE5lU4a5kKuruR6b/K2IstRaCAhY9QAcXPIcSUWZRqiBpAA/S0RgJsvLAALTSZtpBd4iOaRJj37DAJ1LMSpFSPHl5kgxFlsi4aSumDHMCAb7H+Thj9zBChiWhdNhHL0iZIIBP99sT53NU1SSF1AD/wBuSJa8ySAd4ERgDL5vVUU2/Kgk3mQJ95Jk4ZyZtiUqRB81lz5jLI3nS1iOtuh98N/Dg5Ss/rHXuRgTN5la7A9LgmIMAgA94vHX94k4VW8tjIBjUvWxFp7yD/jC81tjo94ancudSmfK5yQrOV1SJYkKYkSIIvI7HtjfL11ytP8ADIplv9AgwTeTct9f2wl4VxFudFbUb1FmeRlBlr2+At64gz/FPMBYE1AouRfcR33PQHfGU2BmPHxG9K/uiVM614Y4utZReAtgJ3xZj2jHzvwrxM9KDTMi8iPh9/50xfOBfaYgEVBePrt6Yyeq9l5cZJQd5ZzD7nR6lAEG0Dr0xplWUiBcx19LHFVHj2iwnUBF49MV/O+PdJPlSTJIPa1/rviLH0uZmrifzD8bMvHiHjKZSizu0JEHupNlI6m8D545xlPtkhIdGmeg2E95/tineJ/F1bMk02KhVYGwuSNgT1A/fCCRMSf58zj6jpvZaDH/ADRuRZOoIPpnWq/2zKFApIztuS2y2sO8/wDj1xVPE/igZmutXy5lFQzYmAeabiASACe1xirLkzEjmFjvG8/SCME+eJkmH21HaZ/MTbabxv8AXFuLosOIgoJO+Y5BRjeT5DQZXWsj4WDaWiZsOXVcb2wnqL+Ogi2pVJ1FtSkgbkn8pw18lmoaSAfxAYUB10hG9QBczNojC9Fp1W0adGm+suBCiZsQAbxAUj54Zh1ckxgC9yzZPir0g/l1dOk6gpBnTJ+MkgXM9DM2i2GdPxXX1H8QN+YKAoJUAatxeGJESLL9EXD8wdZ0qFJ67FS0AwSQVhYtbfES5qCQKmooAAQDHMZ36KQZsLz74ULrUapNVHub8Q6tSN+MwOlt2QE8q60DyskgSupQSLm2EOYp1QA9VRTBJ0qxPRoJUROmZ9774PeoF8yohUFSPMeQ7pcQYkHQjHcdxvEBfmMgHYvXY0ojWVST+adpk6gACxAM2wVAz33kfDkl7zOGi5tkECQBubyRqAgdJiSB10nEOWo04BQyuwcCOazQw2BiDYnBma4/UQl0YIFTSFgMKgFyrKwIdSbQQcTn+5UnqmuLc9mHdXTTUAYAsYBEDe+kWJEaz3virtTNN9P5lPTuOx/m+LHxN6NVTmFpigwDasuOZHNogGDSUy56nouEBfzAWAGsRyjqI+swP0xfiFCVDc1WoA0RB7AfEI/8n+RhhlG1TpgljJ7DeZ9b4V5arLiALSZNwBEE9P5GGfBM4iKZ3k3mf1x7MCFsCMxC23GuQeqlVWXSNJk8igQO5NwDMGT1xDnsstNyJbQFBohbSGCnXE77qT1IxPVYEazBX6hfl/c43oOKimBJSSJUREksNrx8Qj+q3aIMRuG+MK+omqZYsJYTY3i8T36/rjfh91gja38+WGflmZJ1H3mBtfoPYY2ztEUzTY2LhhA/pg/3/XHTlv0ylaI5CQUst/P+7B9PLQpY7KCx9gJ/YYP8PZoU69NuUw1wWUSpsQdRA+EmxN9sD8f0LQzOj4degEggRrgdSY0x1n3xNZdgPrBbJRIlEzCFZJ3n9f8AmcQH6YOqVlMAXF/oB1m/SfQQMBNYW2xuiRGb5bN6e5g2uYHr3wemYRwAYBkwAGO99yD1J6m/TCsrBvb3xiMAZM/Iwf2OPFLiysteUoEUWVRplkJmTO8kiADb9/TAVSi4qKFFSqCbF11ENMQLn06wZx7wniIKOsvIUwWabSCQOxt0748ru4ddK2EnVAIK7XIEbAdZxEAQzCINgw+sxgKqkbMQB1A7bAdvSOuGicGcMmXVA1WvT1UxAkr8AMiw+Fub+kXwLnacFjDPqUAaIhYgFoLC53+nTF0zymplaGWoMaOaqZamdWxrUtTlqVNp/Dfcx+aYnpgEAaOEoGZU5d2BCmVKyCCCFjaDzEamGrYyDe2CM5w7VQNUM3lu2lRqmGVE8xoAJJhhKgD57LaTwo5huGE0gw1lXJBJZkrlSHA3YJGrVsO0YMy+RUUii6TUTOZz7tQPIlZppnQx/pEwg06oAkbFgF+dxh2JVAyopXUDzGVIA+GAIAPQAX9MScSoMPLFOS0SzggBfSOsb/IYsfCcyhyq16qKlVq9Zah+6LV0lCummQYFKQSYiT3EYkWnltVUA/dvMrjyy+XFbkKD8Iq4bRznVaTBA2jCPdeqydyfjX3lB4iB5LISSpIZtI1HWoYA3IMc7C4t8sVxBpYFd+qm3bb59fTHV/uVPLUi2pFq/eq9Oq4yq5kBqbLpS7BaSkFmAABMxaIMFCnllTOZikppEZlUGvLLVNCk1LWJR2imGqalDNJ5QNzOLcfpFSlR5nPHoAq0RLNcmw+g9bwO3piH7tpXpva/ved+mOiu1BVz1elQUFKWXI82iFVarOA700bUFBmQLi/UYReKhqGUrKKaPWywaoUUKGcVKiSAoAWVRZ0gXnHORnid3KzkqhYldWkH4r2/QH6YaZDNAPpJb3FlHcgdffCl5W836GN/9vp64N8MPOYQMAYHbt39N98Lyr6SY1NkAy3ZEKyE8q6bQepI1A+s+gPvhjV4GldApvNx3Vo9rdBgcVG8z706GpTFMrBUAFFADaQSTKqVdSYkrUtscMcz4gy+VapT81fMAP4KiYaBpWYhmgCY6xHrjZEewcd/iVqwXv2/f4lVpqVzDUq8AU5AGsoO4ghGJJ3gAH1EY840ynJsNXxOjGLmJGwm5/f06LKvEmr1mqvYuZFthsI7269cb5rjD3CrqJcliVDLED8sQCe/pi9UIZfpUkzHdiIXy5QG0htjtK7/ACJ/tg/hWXpeYq1V1CoGBvBBIOkgx/q+sYny9Vljy3KmykSYuOt40zaCItgrhv8A6iogNIiovLrSE03/ADJYETNhB36YsbIeJJkpcyvJTBUrEsp/LN/yn9b/ADOD+GeEM1WPLReB6Rf0mMdY4J4SoZYTpVnIEtH7dsP1zMbDET+0D2Qa+skbqvAE5bkPs6zuozyiCIYzFrEQb4XZzgtfKiaqEjY1BMDtF9h7C047IcyTY7Y83lSJHX2wr4pu5ih1BvYnIeKcLYU9VIq6KBqCkhkWA2og72IuJ+XRPlOKVGYFqjnSDoBJIhSSuknYBr2/TGYzF+HaG5eBqOqPiuqEjzKo8w6qi625rASSDJcQp1Eybz0galxLU4DV9MSQ7HVDkAMQCd2gGd9pxmMwSLZhgWI2zXit3dRl61bzD8To7Lr9zqlvnhnkuPtU/AWpXptVOkMlRhqqbQW1DnYiObe18ZjMBkWjUX7saH5lZo169JicvWr0KjyWUEozS7RAHxAbHeD2viLhL5lGNVarpXBZmfzCHcOdMMdUuC0XuAcZjMeLkDXyuNI1cmzFas7VNdV2ulOozsx1ldw0g6oPPcGAR6YhOTlAapYgUS1NATylnhReyrOtoA6G17+4zHbqCO0rrjSbgi1vbv0wTlc75bpUSdSmR/jGYzFNAjcYCZYOIeOqjqVpDRqHMe0iCbESYPsexwrPDvNlqY1NK8qlQTJmbm1iBYG+8Y8xmFe7XCPTHBy9gxrXyimmzqNWnUu9w4uJIgQEJYxYkbXACJ8w7gU1FzvFtUd/TrJ7YzGYBPJPiJJm1CgVg1CoBAVgWBJ9gCTsRjoPgbIA665uxtO+1t+pO5OMxmEdUSUB+cizmllpbNb48TMXGMxmIwNzNhVN9RwQKB74zGYF0BnZ/9k="/>
          <p:cNvSpPr>
            <a:spLocks noChangeAspect="1" noChangeArrowheads="1"/>
          </p:cNvSpPr>
          <p:nvPr/>
        </p:nvSpPr>
        <p:spPr bwMode="auto">
          <a:xfrm>
            <a:off x="63500" y="-630238"/>
            <a:ext cx="1676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sp>
        <p:nvSpPr>
          <p:cNvPr id="8" name="AutoShape 4" descr="data:image/jpeg;base64,/9j/4AAQSkZJRgABAQAAAQABAAD/2wCEAAkGBhQSERQUExMVFBUWGBoZGRYYGSAYHxcYHBsdGh8gGiEgHicgGhsjHBweHy8iIycpLS0tGh4yNTAqNTItLSkBCQoKDgwOGg8PGiwlHyQwLDAvMSwsLCwtKiwpKSwtLCosLC0sLCwsLCwsLCwsKSwsLCwsLCwsKSksLCwqLCwsKf/AABEIAIgAsAMBIgACEQEDEQH/xAAcAAACAgMBAQAAAAAAAAAAAAAEBQMGAAIHAQj/xAA8EAACAQIEBAQDBwMDAwUAAAABAhEDIQAEEjEFIkFRBhNhcTKBkQcUI0KhsfBiwdFScvFDkuEkM1OCsv/EABoBAAMBAQEBAAAAAAAAAAAAAAIDBAUBAAb/xAAuEQACAgIBAwEHAgcAAAAAAAABAgARAyESBDFBIgUTFFFhcYHR8BUjMjNSkaH/2gAMAwEAAhEDEQA/ABMqNC/iM8VAGVHCP5ZsSwaBpPJtJAnvOIa3hmr5lSvTdmY7wwgqBZoUAsWAmLd7zZRU4mxddJrMg3L3MTqECYJJH6WjF4yGZ11QFZ+cMSwOrSFIKjuTyXn2uZxgWyNcEE3KnxjIq1LSX/Ftf4ZCzcAWABINhivZAOrTUAJIKgwsmbdN7bWnFr41WFRqb0WFMuhBWo2gFgwI8sFR6ggN/wDUYS+ZrI85fLqyIOloG5hyL05N5g7dN8W82b7GESTBuKZFC6sPMBuAwUNMRvE9friF8qBOt9NVf+noIt8QPYhgQZwwzeXrLSIYVASYkNqB26gyQdwRY4hc6mpbllVQbQ2lLXBN7GLkQB1x5CaqoQFDc0oOyLMEjTCANEnofXrgRMlouvxKFBFirAgTqM2vOLTwDwfmc8wKEJlxvVeeYybLYeYVn8sL0nHQ+F/ZLk0H4nmVmiCSxUfJV2HuT74ScyY24jZh8KGpxitkgDDzoMFWAnlJ2J2ntg3gtLzqhZ30pTUsqxBKg8xA/wBVv+cdozP2V5F1UeW6hJgLUYRJnvf54GH2RZNWZlFVS0/nkCd4BH8k48+Q0bBngo/M47w3MBmqO+pVC6+3UfWJw0zPGtIhQsEDQevrMjbHRKX2N5QE6nrsIKwXAAB/2qMC8R+xeiyqKWYr0dMlZ0uBPeQGP/cMK+JS6o19jDFqKE5XQZ0fVdwTJCEC4MrYgkme2DeJ58GvTNUAlX5mueX07/XphrxTwNVyb/io704JFSlZA3c7ldvzQLnCpeCq6kI2trW8s6de50tqJINpkDvhgdGNye7bcK4ktJVhFDE7SASZ9Yk++EnCMtUGYWmKRYttTYES0G0gj9bYZ5fIs3O7U0EkIsmYHsO9sQ5RClWs9Sm7MTpGmTpQqCSOmk7E3327s5UCPpH5iCoKwTiFMMJpo1NVfRUC/iKpA2RibljPKdo3OAjwVtSBIuRAYh9MCZNgN/TbvhrmKoSiUMo7QQFEWF56A74hyJ8wGDDEkyV1dI2tA2/fHRkYCxJP6FhFLLFqwPmGmkqdQEyvUJMzc9oPbBX3cIdEaSzAs9rkD4VmALn/API6Y3puULFTI0xqqQvNGknsDFrdxgXPVUoVTr0Mr0wdcfErLNhHK4kC8i3bE4tjUUo5mSmhRpsKbZfzJkkszU3W/MeWVgYhzb02eno5A1glTm1eZIEMANQUBSRYxiE8aZ0NNnBcqUSqfz0ydjbeBY9Yg3jEuey/l0KrMSZUMqloVIK6Qo/1QI+uHqDctbKFAECSixYaCqspEjflNhDbkjqIxZMplG01HDQAzQ57zJm17z8x64WDOaGVmohrNziV3vJIjSSTILWxpor5lAiVA9G2pNGmoCSDpsOcA3lSR3jHUXkeRgBbkPCs/WqMdTE0oYuxSSViQLj4jvIvjStxeu7DSutNgpFlWe4hl37/ACxLw3hOZGYinSqFbqoYESBBMBiJkTBjpbDCvxWnQRmCy8ldLgjS/wDUIn1jfBliDoShFHmBLmay8pdkQc8EljTnlJVgthPRhGwPcXnwT9mxMV87qJMFKRkHTAg1bzJ30/Xtip+Esy+aztIVCSqgn4QmsCGExuNWk/IY7bSkbH5Yzeu6lsfoEYmMNuELlQAAIAFgBYAAbAdPlgynbC0ltaNNgTPsQV/cjE+YzBNv1xnY3THbeYbKSahtTOwB6/8AJ+UY8yGfStTWohlWFj+h+YII+WFruCCJ+n1H64i8NcOah94GpTTqVmq0gJlQ8FwQRbn1NufiO2Lun6w5CQxinxcRHpN8YyziNb3x49WNsUl1o8u0XR8TWvEYqTeA6bVXc1auksSqKFXTIuJAkjFjep0GN1J/hxkZMhDGjVxpxitypZv7LMpVYP8AjBwoUMKhMAejAj9MVLxF9kldJfKVRUWCGpsvludjYjlctHZdhjriDHpIwrH1mVNg39DOFR2nzetFqtDyWVhWpsQCw2uZB7Cx6bjEmS4aqKwZpclRyleTci8SZBvbbbvh74i4sald28scr1CQJIDSIkHb/M2wsLiQCNIkHT8OiJAuPzDSBtG1sb6ZLX5XM5zZqe5lAUcuQDpJR9W9SVmxUa4UG0kX7nA2byLV2pKIqlKM1FDNdR+b8ohYAgH6nB1SvSZlu0AgsRMMZkgwIvHT6YgrVAQBKhYlhABIBnSTF5bb17YENRFRiLUho5DyKRVLvBuFWSvxaULFtMSCWA9BgPieTNWmWbzGqKNMJBVY6v223EYKNZ6moBpAHMFIWwhbEgi2wAB9MRV6ukmiq6SgJhXVhpZZvvLQ0YaC12O8JhQjt6iBSr8oYmC799tJZTAn8rgTcSxvgfMO4BP4lJRYMdIldEEaQ0yQJEWgdbYXZRw6VdZ1tH52ImR7xMH9I3wbmM8KdHQk0qY2RqdOoCf9LAhTPUX36m0EOJ1KLXxDBxinp8uvSVtIa7qLAR8BWTO3pzAmN8CZjjuXqtTTMaQVQaaxJ1GTvrBMxsVcAiPiOxiydWjVDsKb+YoQO2pFpoSNPIGILsVGxYGLiYwAeH0wloKsxMtK9haVuTIFjG18GihTUJVBFjvL39n3CVpPWqBlqEkpTYMGGgaWkR3Y3mDyLYXx0XKkxfvio/Z9wcrQX8FqayY1rpO997377Hpi+5cAWjHzHVZfeZzfaVAhUqbUkttjKgUEA7kGPlBN9h88eNVI2MYwuML+KxheI3FUbuDrldO0XMnE9OR2xsrDGwfE65v8dTrMT3myuQNsRtRJxumaEfp7Y9WpM4o+IBUC7gbEErZQgErM9u+AspxgatL/APBwzzecWmNTMqqNyxiBtubDHOPHXEtFdjQzCatB1JBYiNpA2nuYwo4TmekO45HUKfeS18X8cZahqVqmp1+KmoJa8Hbba++K7n/tWpmkTQR1YzLVAoWnuATzc0noLWuemOa1qhHO4/ELRLs0vuCTqkAgwvzO0YHelpLFiEBMdSdgwmAfQ42cfs3H3eyZC2U9hNPvrOzszEtq5o2uO09Tv74My+aggmHIuBvFv3jtPscA0nUAutVBpiSFqGBPUaL4LqeVOpWcAiRpSbXmJqC+NJl3E6hYoioA9NX5WJYGWgzYAqAJ6/CNzviDOozsWk6b/mPLHQdReYt64ecNdGSFppBB0E/hkFSCQdOuSYggxvNjhZm1CqV0g6TMK+46/wDSEgTNsTryucF/KB5BQFCtc6yQCs3a0GLR8p9sTZ/h65dA2umxdw1SkpjpNwZMT7C5jGUq5VGKIvxEapYx8w0QPQHcTjyhVSnSkNDm7CDAg7a9epiYJIAAMi98U7Asw8l8dCC8NTzmUgJ8EuDyiASoIHUSb9vY4k4pmWqPApupIUMugmCJiI3Ine4v1xo2ZNF6TKhGlWBEEEq0RJiZDDr3w0ynFgUVjrgzcMQZuSQAbA362I9sFQ7w1AEUZIBqZRkK6GM61IW4HxabhlBAuDIMTjo3hKpQy5VoFStpAFUiNKxYKDZBpNzuf0xVa3HAXdBpIUsHUrBKqGlfhOotAFz1i2ENfj7EmQuuSWMRN5JWbSbmDtbfCOpwNnTipqMxMqmyJ9AVeOUv/lXacTUc6p2Yd99/bHzeOMVW3dyV5Y7A2mQNvfvg6h4gzCcvnPH+4kWHTsemMV/YrgWG3LEZG1OqcT8fUkzZol40nSTFgwuZjpH6jA/EfHlPRqp1NV40wVNvQidtuh745VV4quq5MkzJkyet+pnEiZoHrhv8KxiiQf1lKuna52fgfjCjVLJ5vMoBBI06h109yOvvgvMeLKCEgtcGN4/vji1OoD2/nQ9v7YIpen87/OYP17YS3s1AdE1CGNWM6LmfG6pUJoy4YXBM39J74BbxlXJJDKo3NpgDFbyaiZPSf0J/zhX4k4lpNOisyw1sBfUbgLAG1v1XHMXRIz8QIWTjjQtU38R+J6ucJSpXPlSIpgRe/wAUb+l/84Wq0agCQDykmdSi3yFge++JqPhOvVIZUCH+s7H0Ak+uHeQ+z/MNAZ6Uf7nG3QjR3/fGuMvT4QFDAD5TJOLK5ujAOM1RTbl/EKgaRdgkE6r+hm07+k40zWZGjLmpapUpPUaf62YKCB2QLtGG2e+zfiErelUTl1aW5jG9mCyYJwvzXgzPVqtsu+uw59NNEULYAk8x6cogRuejkzYSunH+4r3R3YiJU/FcF1iqjCWsNW63/wBwA/8AGB6KgICwYNTN/wDa0aZvI5p2HXFxzX2W52iq1V0VysM6ISWS4J0hgA+x+G/pit0rVKiueWXA1AWhjBEm4NjER69cNTKjrakGCRx0YbwFa5qFgrMNIWBTJAWzKRYwI9RuLwTgvjHC/KC10eDGoCNQWkYEHs2/9iJEKqjHzlA5beSHALEKFkkARKgkReLb4c5oLoFKktY6dnaSdCgkyBDAnbVsFkDecco3c8tkbgj0WemH1qiLPxKU5yASNAB1cvNI6diRhbl+KPSZjRcA6bN5ctp0wY1XUGTMesiMG8RzDslMUh+EihQqxJO5Zr2LNc2FtI6XX5WofMU+WHVSIEGOiyCIgSdzI98FyBHaCzA/aWfxDlfu0Swem6ussJIiCV9zNpFwDe2K7918kCpVfUpA00abfiODIBbcUlIG9yw2EXF68ZUx5CDqaoA9CKbn6bTGKVncujksHLa7SQGGpDoAneAunpA1DDQVFw2aQcQ4lUqo2lVAJBCoCI2+IEnUYBu0mcIUqRAIPSDe2HNDg5dvLLoqoup3HMEQKW3XeZ06epIBwqcFWIdSCOkd+3f32waV2EC7Op4MzE+oK/IiD/b53xNUzpZfeBNviEbddrdsBZhxvPvA2+fU4ygegvM/thnGxPWY381tGqSiCSbk3UkgEbbwRG8fQR8wwAuCepuPWdhB/wA48y9T8NgYPcHZh1E+h5h2g4kroACRctMna3S3TcjAkDtD7yTKcQkw3yPf09ffrhxk3IN7g/z9bjFbr0wpldxIJMfFaI+WLJ4fqatDRNxI62IPKOpBEx1uOuJOoQAWJTi6gqDfiPMgZx7kqVMV6jwNTGJO8AAQPTBVTMALrETAm35r6une/wAxiscNzpaoQ0DmdlYGes8w6Ad9sZK42fmRL8XUJkUMR3/4Z03hdMNFo9xtiw0qIS1pgEDqd9sI/DVUkArTLL/qFgfaSJwxzCO58woyPPLaSomIkSIPUzjGpATy7xzGzQjilUG53i8dPb0/fCulXitJJkiwOwFhb52jEtapUcA09IIIkMSoNiCDAJG/SbjC85muWK+XTTTvU1F1O1lGlZtff5zjpStmoCKBcs2VrwTf5REbdffFQ8XeAUzTGtQPl1jdlPw1bdeqt/UIB698P8rlWkeZzLvq17nf4QBGGn3VfWDG1o64JOpdTaGR5ETzOG1UegXSvT01F1ENMMARC8wP+kkBwYEGMLM9myEOpj5RYFrxE2UkbgiBGokHSd+nb/EXg+jmwNXLUUHRUG4ncESNSnqsj3xx7P5d8nUahWby+UmEaxKzBUxPMLj1Am8gb/SdQMv3+X6SVxxGoVTCeQAj1AwgSahIZWVieViQqfCSI/L74Rtx511gFXUKZXy4CzzSLAWJm3ywRWJag1jVBJG8ElhI1GbRDemBaldadFTZ6pBsCCtJAdFheZIMn9utGIE3e5lISbvcsPGadbOVlpUQuimDNRpAViNLXH0tJ5THfDPK/Z4go+W1ZzsQVUAKwtIkmZFjMfl7DDbhuW0KAqKoN7CJPU23J6nDOmx/gj/OKsexNBVBEpGf+z6pTpt5T+apUg20uNiIAJDRHQjFEr5apanURiZIUi5k7je3eD/fHeRmAqlnYKo3JMAe5xR/EvH6GYlqOoqNSmoAIdrAmCOfQAIJ9tsExGPYnXUKLE5lU4a5kKuruR6b/K2IstRaCAhY9QAcXPIcSUWZRqiBpAA/S0RgJsvLAALTSZtpBd4iOaRJj37DAJ1LMSpFSPHl5kgxFlsi4aSumDHMCAb7H+Thj9zBChiWhdNhHL0iZIIBP99sT53NU1SSF1AD/wBuSJa8ySAd4ERgDL5vVUU2/Kgk3mQJ95Jk4ZyZtiUqRB81lz5jLI3nS1iOtuh98N/Dg5Ss/rHXuRgTN5la7A9LgmIMAgA94vHX94k4VW8tjIBjUvWxFp7yD/jC81tjo94ancudSmfK5yQrOV1SJYkKYkSIIvI7HtjfL11ytP8ADIplv9AgwTeTct9f2wl4VxFudFbUb1FmeRlBlr2+At64gz/FPMBYE1AouRfcR33PQHfGU2BmPHxG9K/uiVM614Y4utZReAtgJ3xZj2jHzvwrxM9KDTMi8iPh9/50xfOBfaYgEVBePrt6Yyeq9l5cZJQd5ZzD7nR6lAEG0Dr0xplWUiBcx19LHFVHj2iwnUBF49MV/O+PdJPlSTJIPa1/rviLH0uZmrifzD8bMvHiHjKZSizu0JEHupNlI6m8D545xlPtkhIdGmeg2E95/tineJ/F1bMk02KhVYGwuSNgT1A/fCCRMSf58zj6jpvZaDH/ADRuRZOoIPpnWq/2zKFApIztuS2y2sO8/wDj1xVPE/igZmutXy5lFQzYmAeabiASACe1xirLkzEjmFjvG8/SCME+eJkmH21HaZ/MTbabxv8AXFuLosOIgoJO+Y5BRjeT5DQZXWsj4WDaWiZsOXVcb2wnqL+Ogi2pVJ1FtSkgbkn8pw18lmoaSAfxAYUB10hG9QBczNojC9Fp1W0adGm+suBCiZsQAbxAUj54Zh1ckxgC9yzZPir0g/l1dOk6gpBnTJ+MkgXM9DM2i2GdPxXX1H8QN+YKAoJUAatxeGJESLL9EXD8wdZ0qFJ67FS0AwSQVhYtbfES5qCQKmooAAQDHMZ36KQZsLz74ULrUapNVHub8Q6tSN+MwOlt2QE8q60DyskgSupQSLm2EOYp1QA9VRTBJ0qxPRoJUROmZ9774PeoF8yohUFSPMeQ7pcQYkHQjHcdxvEBfmMgHYvXY0ojWVST+adpk6gACxAM2wVAz33kfDkl7zOGi5tkECQBubyRqAgdJiSB10nEOWo04BQyuwcCOazQw2BiDYnBma4/UQl0YIFTSFgMKgFyrKwIdSbQQcTn+5UnqmuLc9mHdXTTUAYAsYBEDe+kWJEaz3virtTNN9P5lPTuOx/m+LHxN6NVTmFpigwDasuOZHNogGDSUy56nouEBfzAWAGsRyjqI+swP0xfiFCVDc1WoA0RB7AfEI/8n+RhhlG1TpgljJ7DeZ9b4V5arLiALSZNwBEE9P5GGfBM4iKZ3k3mf1x7MCFsCMxC23GuQeqlVWXSNJk8igQO5NwDMGT1xDnsstNyJbQFBohbSGCnXE77qT1IxPVYEazBX6hfl/c43oOKimBJSSJUREksNrx8Qj+q3aIMRuG+MK+omqZYsJYTY3i8T36/rjfh91gja38+WGflmZJ1H3mBtfoPYY2ztEUzTY2LhhA/pg/3/XHTlv0ylaI5CQUst/P+7B9PLQpY7KCx9gJ/YYP8PZoU69NuUw1wWUSpsQdRA+EmxN9sD8f0LQzOj4degEggRrgdSY0x1n3xNZdgPrBbJRIlEzCFZJ3n9f8AmcQH6YOqVlMAXF/oB1m/SfQQMBNYW2xuiRGb5bN6e5g2uYHr3wemYRwAYBkwAGO99yD1J6m/TCsrBvb3xiMAZM/Iwf2OPFLiysteUoEUWVRplkJmTO8kiADb9/TAVSi4qKFFSqCbF11ENMQLn06wZx7wniIKOsvIUwWabSCQOxt0748ru4ddK2EnVAIK7XIEbAdZxEAQzCINgw+sxgKqkbMQB1A7bAdvSOuGicGcMmXVA1WvT1UxAkr8AMiw+Fub+kXwLnacFjDPqUAaIhYgFoLC53+nTF0zymplaGWoMaOaqZamdWxrUtTlqVNp/Dfcx+aYnpgEAaOEoGZU5d2BCmVKyCCCFjaDzEamGrYyDe2CM5w7VQNUM3lu2lRqmGVE8xoAJJhhKgD57LaTwo5huGE0gw1lXJBJZkrlSHA3YJGrVsO0YMy+RUUii6TUTOZz7tQPIlZppnQx/pEwg06oAkbFgF+dxh2JVAyopXUDzGVIA+GAIAPQAX9MScSoMPLFOS0SzggBfSOsb/IYsfCcyhyq16qKlVq9Zah+6LV0lCummQYFKQSYiT3EYkWnltVUA/dvMrjyy+XFbkKD8Iq4bRznVaTBA2jCPdeqydyfjX3lB4iB5LISSpIZtI1HWoYA3IMc7C4t8sVxBpYFd+qm3bb59fTHV/uVPLUi2pFq/eq9Oq4yq5kBqbLpS7BaSkFmAABMxaIMFCnllTOZikppEZlUGvLLVNCk1LWJR2imGqalDNJ5QNzOLcfpFSlR5nPHoAq0RLNcmw+g9bwO3piH7tpXpva/ved+mOiu1BVz1elQUFKWXI82iFVarOA700bUFBmQLi/UYReKhqGUrKKaPWywaoUUKGcVKiSAoAWVRZ0gXnHORnid3KzkqhYldWkH4r2/QH6YaZDNAPpJb3FlHcgdffCl5W836GN/9vp64N8MPOYQMAYHbt39N98Lyr6SY1NkAy3ZEKyE8q6bQepI1A+s+gPvhjV4GldApvNx3Vo9rdBgcVG8z706GpTFMrBUAFFADaQSTKqVdSYkrUtscMcz4gy+VapT81fMAP4KiYaBpWYhmgCY6xHrjZEewcd/iVqwXv2/f4lVpqVzDUq8AU5AGsoO4ghGJJ3gAH1EY840ynJsNXxOjGLmJGwm5/f06LKvEmr1mqvYuZFthsI7269cb5rjD3CrqJcliVDLED8sQCe/pi9UIZfpUkzHdiIXy5QG0htjtK7/ACJ/tg/hWXpeYq1V1CoGBvBBIOkgx/q+sYny9Vljy3KmykSYuOt40zaCItgrhv8A6iogNIiovLrSE03/ADJYETNhB36YsbIeJJkpcyvJTBUrEsp/LN/yn9b/ADOD+GeEM1WPLReB6Rf0mMdY4J4SoZYTpVnIEtH7dsP1zMbDET+0D2Qa+skbqvAE5bkPs6zuozyiCIYzFrEQb4XZzgtfKiaqEjY1BMDtF9h7C047IcyTY7Y83lSJHX2wr4pu5ih1BvYnIeKcLYU9VIq6KBqCkhkWA2og72IuJ+XRPlOKVGYFqjnSDoBJIhSSuknYBr2/TGYzF+HaG5eBqOqPiuqEjzKo8w6qi625rASSDJcQp1Eybz0galxLU4DV9MSQ7HVDkAMQCd2gGd9pxmMwSLZhgWI2zXit3dRl61bzD8To7Lr9zqlvnhnkuPtU/AWpXptVOkMlRhqqbQW1DnYiObe18ZjMBkWjUX7saH5lZo169JicvWr0KjyWUEozS7RAHxAbHeD2viLhL5lGNVarpXBZmfzCHcOdMMdUuC0XuAcZjMeLkDXyuNI1cmzFas7VNdV2ulOozsx1ldw0g6oPPcGAR6YhOTlAapYgUS1NATylnhReyrOtoA6G17+4zHbqCO0rrjSbgi1vbv0wTlc75bpUSdSmR/jGYzFNAjcYCZYOIeOqjqVpDRqHMe0iCbESYPsexwrPDvNlqY1NK8qlQTJmbm1iBYG+8Y8xmFe7XCPTHBy9gxrXyimmzqNWnUu9w4uJIgQEJYxYkbXACJ8w7gU1FzvFtUd/TrJ7YzGYBPJPiJJm1CgVg1CoBAVgWBJ9gCTsRjoPgbIA665uxtO+1t+pO5OMxmEdUSUB+cizmllpbNb48TMXGMxmIwNzNhVN9RwQKB74zGYF0BnZ/9k="/>
          <p:cNvSpPr>
            <a:spLocks noChangeAspect="1" noChangeArrowheads="1"/>
          </p:cNvSpPr>
          <p:nvPr/>
        </p:nvSpPr>
        <p:spPr bwMode="auto">
          <a:xfrm>
            <a:off x="215900" y="-477838"/>
            <a:ext cx="16764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  <p:pic>
        <p:nvPicPr>
          <p:cNvPr id="2054" name="Picture 6" descr="http://ardisala.planet.ee/seened/V-H-Kukes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1" y="4644798"/>
            <a:ext cx="2095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rilik kivipuravi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822" y="4657859"/>
            <a:ext cx="2095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uuseriisika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3" y="4644798"/>
            <a:ext cx="2095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Kitsemampel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180" y="4657861"/>
            <a:ext cx="2095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0091" y="6412686"/>
            <a:ext cx="451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>
                <a:hlinkClick r:id="rId9"/>
              </a:rPr>
              <a:t>http://</a:t>
            </a:r>
            <a:r>
              <a:rPr lang="et-EE" dirty="0" smtClean="0">
                <a:hlinkClick r:id="rId9"/>
              </a:rPr>
              <a:t>ardisala.planet.ee/seened/seened.html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84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Eluohtlikult mürgised seened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/>
              <a:t>Botaanik </a:t>
            </a:r>
            <a:r>
              <a:rPr lang="et-EE" dirty="0" smtClean="0"/>
              <a:t>Urve </a:t>
            </a:r>
            <a:r>
              <a:rPr lang="et-EE" dirty="0" err="1"/>
              <a:t>Ramst</a:t>
            </a:r>
            <a:r>
              <a:rPr lang="et-EE" dirty="0"/>
              <a:t> näitab Eesti Loodusmuuseumis eluohtlikult mürgiseid seeni, mida aeg-ajalt ka söögiseente pähe korjatakse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r>
              <a:rPr lang="et-EE" dirty="0" smtClean="0">
                <a:hlinkClick r:id="rId2"/>
              </a:rPr>
              <a:t>http</a:t>
            </a:r>
            <a:r>
              <a:rPr lang="et-EE" dirty="0">
                <a:hlinkClick r:id="rId2"/>
              </a:rPr>
              <a:t>://</a:t>
            </a:r>
            <a:r>
              <a:rPr lang="et-EE" dirty="0" smtClean="0">
                <a:hlinkClick r:id="rId2"/>
              </a:rPr>
              <a:t>www.youtube.com/watch?v=lqHnj52DMLY&amp;feature=player_embedded</a:t>
            </a:r>
            <a:r>
              <a:rPr lang="et-EE" dirty="0" smtClean="0"/>
              <a:t> </a:t>
            </a:r>
          </a:p>
          <a:p>
            <a:r>
              <a:rPr lang="et-EE" dirty="0" smtClean="0"/>
              <a:t>Mürgised </a:t>
            </a:r>
            <a:r>
              <a:rPr lang="et-EE" dirty="0"/>
              <a:t>seened meie metsades </a:t>
            </a:r>
            <a:r>
              <a:rPr lang="et-EE" dirty="0" smtClean="0"/>
              <a:t>(Fotogalerii) </a:t>
            </a:r>
            <a:r>
              <a:rPr lang="et-EE" dirty="0" smtClean="0">
                <a:hlinkClick r:id="rId3"/>
              </a:rPr>
              <a:t>http</a:t>
            </a:r>
            <a:r>
              <a:rPr lang="et-EE" dirty="0">
                <a:hlinkClick r:id="rId3"/>
              </a:rPr>
              <a:t>://www.tarbija24.ee/312763/galerii-murgised-seened-meie-metsades</a:t>
            </a:r>
            <a:r>
              <a:rPr lang="et-EE" dirty="0" smtClean="0">
                <a:hlinkClick r:id="rId3"/>
              </a:rPr>
              <a:t>/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6286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Seente eluviis (õp lk 82 – 85)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 smtClean="0"/>
              <a:t>Seened toituvad valmis orgaanilisest ainest, mida hangivad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4000" dirty="0"/>
              <a:t>l</a:t>
            </a:r>
            <a:r>
              <a:rPr lang="et-EE" sz="4000" dirty="0" smtClean="0"/>
              <a:t>agundades orgaanilist ainet,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4000" dirty="0"/>
              <a:t>p</a:t>
            </a:r>
            <a:r>
              <a:rPr lang="et-EE" sz="4000" dirty="0" smtClean="0"/>
              <a:t>arasiteerides taimedel või loomadel,</a:t>
            </a:r>
          </a:p>
          <a:p>
            <a:pPr marL="514350" indent="-514350">
              <a:buFont typeface="+mj-lt"/>
              <a:buAutoNum type="arabicPeriod"/>
            </a:pPr>
            <a:r>
              <a:rPr lang="et-EE" sz="4000" dirty="0" smtClean="0"/>
              <a:t>elades koos sümbioosis.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923159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Lagundajad seened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t-EE" dirty="0" smtClean="0"/>
              <a:t>Seentest erituvad lagundavad ained – surnud koed lagundatakse lihtsamateks ühenditeks – taimed kasutavad tekkinud aineid fotosünteesiks</a:t>
            </a:r>
          </a:p>
          <a:p>
            <a:pPr marL="0" indent="0">
              <a:buNone/>
            </a:pPr>
            <a:r>
              <a:rPr lang="et-EE" b="1" dirty="0" smtClean="0"/>
              <a:t>Seened lagundavad</a:t>
            </a:r>
          </a:p>
          <a:p>
            <a:r>
              <a:rPr lang="et-EE" dirty="0" smtClean="0"/>
              <a:t>kitiini – seeneraku kestad, lülijalgsete välistoes</a:t>
            </a:r>
          </a:p>
          <a:p>
            <a:r>
              <a:rPr lang="et-EE" dirty="0"/>
              <a:t>t</a:t>
            </a:r>
            <a:r>
              <a:rPr lang="et-EE" dirty="0" smtClean="0"/>
              <a:t>selluloosi - </a:t>
            </a:r>
          </a:p>
          <a:p>
            <a:r>
              <a:rPr lang="et-EE" dirty="0"/>
              <a:t>l</a:t>
            </a:r>
            <a:r>
              <a:rPr lang="et-EE" dirty="0" smtClean="0"/>
              <a:t>igniini </a:t>
            </a:r>
          </a:p>
          <a:p>
            <a:pPr marL="0" indent="0">
              <a:buNone/>
            </a:pPr>
            <a:r>
              <a:rPr lang="et-EE" b="1" dirty="0" smtClean="0"/>
              <a:t>Põhjustavad puudel</a:t>
            </a:r>
          </a:p>
          <a:p>
            <a:r>
              <a:rPr lang="et-EE" dirty="0"/>
              <a:t>v</a:t>
            </a:r>
            <a:r>
              <a:rPr lang="et-EE" dirty="0" smtClean="0"/>
              <a:t>algemädaniku – jäägiks valkjad kollakad,                 pehmed kiud (tselluloos)</a:t>
            </a:r>
          </a:p>
          <a:p>
            <a:r>
              <a:rPr lang="et-EE" dirty="0"/>
              <a:t>p</a:t>
            </a:r>
            <a:r>
              <a:rPr lang="et-EE" dirty="0" smtClean="0"/>
              <a:t>ruunmädaniku – puit kaotab tugevuse (majavamm, majamädanik), jäägiks punakaspruunid kuubikud (ligniin)</a:t>
            </a:r>
            <a:endParaRPr lang="et-EE" dirty="0"/>
          </a:p>
        </p:txBody>
      </p:sp>
      <p:pic>
        <p:nvPicPr>
          <p:cNvPr id="1026" name="Picture 2" descr="http://www.directorie.eu/seened/K%C3%BClmas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21" y="2204864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463" y="4969138"/>
            <a:ext cx="217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Külmaseen ka söögiks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805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Sübioosis</a:t>
            </a:r>
            <a:r>
              <a:rPr lang="et-EE" dirty="0" smtClean="0"/>
              <a:t> elavad seened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18736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b="1" dirty="0" smtClean="0">
                <a:hlinkClick r:id="rId2" action="ppaction://hlinkpres?slideindex=1&amp;slidetitle="/>
              </a:rPr>
              <a:t>Sümbioos</a:t>
            </a:r>
            <a:r>
              <a:rPr lang="et-EE" b="1" dirty="0" smtClean="0"/>
              <a:t> </a:t>
            </a:r>
            <a:r>
              <a:rPr lang="et-EE" dirty="0" smtClean="0"/>
              <a:t>on kahe organismi kooselu, mis on kasulik mõlemale poolele</a:t>
            </a:r>
          </a:p>
          <a:p>
            <a:pPr marL="0" indent="0">
              <a:buNone/>
            </a:pPr>
            <a:r>
              <a:rPr lang="et-EE" b="1" dirty="0" err="1" smtClean="0"/>
              <a:t>Mükoriisa</a:t>
            </a:r>
            <a:r>
              <a:rPr lang="et-EE" b="1" dirty="0"/>
              <a:t> </a:t>
            </a:r>
            <a:r>
              <a:rPr lang="et-EE" dirty="0" smtClean="0"/>
              <a:t>ehk seenjuur on sümbioos seene ja taimejuure vahel</a:t>
            </a:r>
          </a:p>
          <a:p>
            <a:r>
              <a:rPr lang="et-EE" dirty="0" smtClean="0"/>
              <a:t>Omane ~90% maismaataimede liikidele</a:t>
            </a:r>
          </a:p>
          <a:p>
            <a:r>
              <a:rPr lang="et-EE" dirty="0" smtClean="0"/>
              <a:t>Suurendab imavat pinda taime juurel</a:t>
            </a:r>
          </a:p>
          <a:p>
            <a:pPr marL="0" indent="0">
              <a:buNone/>
            </a:pPr>
            <a:r>
              <a:rPr lang="et-EE" dirty="0" err="1" smtClean="0"/>
              <a:t>Sümbiondid</a:t>
            </a:r>
            <a:r>
              <a:rPr lang="et-EE" dirty="0" smtClean="0"/>
              <a:t> on </a:t>
            </a:r>
          </a:p>
          <a:p>
            <a:r>
              <a:rPr lang="et-EE" dirty="0" smtClean="0"/>
              <a:t>Kask ja kaseriisikas, kasepuravik</a:t>
            </a:r>
          </a:p>
          <a:p>
            <a:r>
              <a:rPr lang="et-EE" dirty="0" smtClean="0"/>
              <a:t>Mänd ja </a:t>
            </a:r>
            <a:r>
              <a:rPr lang="et-EE" dirty="0" smtClean="0"/>
              <a:t>männiriisikas</a:t>
            </a:r>
          </a:p>
          <a:p>
            <a:r>
              <a:rPr lang="et-EE" dirty="0"/>
              <a:t> M</a:t>
            </a:r>
            <a:r>
              <a:rPr lang="et-EE" dirty="0" smtClean="0"/>
              <a:t>äletsejad loomad ja seened vatsas</a:t>
            </a:r>
          </a:p>
          <a:p>
            <a:r>
              <a:rPr lang="et-EE" dirty="0" smtClean="0"/>
              <a:t>Lehelõikajad sipelgad ja seened pesas</a:t>
            </a:r>
            <a:endParaRPr lang="et-EE" dirty="0"/>
          </a:p>
        </p:txBody>
      </p:sp>
      <p:pic>
        <p:nvPicPr>
          <p:cNvPr id="2050" name="Picture 2" descr="http://bio.edu.ee/taimed/general/images/mykorii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734" y="5348938"/>
            <a:ext cx="21526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09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Taimede parasiidid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Viljamädanik</a:t>
            </a:r>
          </a:p>
          <a:p>
            <a:r>
              <a:rPr lang="et-EE" dirty="0" smtClean="0"/>
              <a:t>Jahukaste </a:t>
            </a:r>
          </a:p>
          <a:p>
            <a:r>
              <a:rPr lang="et-EE" dirty="0" smtClean="0"/>
              <a:t>Kõrrerooste</a:t>
            </a:r>
          </a:p>
          <a:p>
            <a:r>
              <a:rPr lang="et-EE" dirty="0" smtClean="0"/>
              <a:t>Torikseened puutüvedel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172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Seened</a:t>
            </a:r>
            <a:r>
              <a:rPr lang="et-EE" dirty="0" smtClean="0"/>
              <a:t> (</a:t>
            </a:r>
            <a:r>
              <a:rPr lang="et-EE" i="1" dirty="0" smtClean="0"/>
              <a:t>Fungi</a:t>
            </a:r>
            <a:r>
              <a:rPr lang="et-EE" dirty="0" smtClean="0"/>
              <a:t>, </a:t>
            </a:r>
            <a:r>
              <a:rPr lang="et-EE" i="1" dirty="0" err="1" smtClean="0"/>
              <a:t>Eumycota</a:t>
            </a:r>
            <a:r>
              <a:rPr lang="et-EE" dirty="0" smtClean="0"/>
              <a:t>)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>
                <a:latin typeface="Times New Roman" pitchFamily="18" charset="0"/>
                <a:cs typeface="Times New Roman" pitchFamily="18" charset="0"/>
              </a:rPr>
              <a:t>Eestis on praegu teada umbes 3500 liiki </a:t>
            </a: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seeni.</a:t>
            </a:r>
          </a:p>
          <a:p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Eesti </a:t>
            </a:r>
            <a:r>
              <a:rPr lang="et-EE" dirty="0">
                <a:latin typeface="Times New Roman" pitchFamily="18" charset="0"/>
                <a:cs typeface="Times New Roman" pitchFamily="18" charset="0"/>
              </a:rPr>
              <a:t>lehikseente hulgas on umbes 400 söödavat, ligi 200 suuremal või vähemal määral mürgist ja raviomadustega seeni ligi 150 liiki. </a:t>
            </a:r>
          </a:p>
          <a:p>
            <a:r>
              <a:rPr lang="et-EE" dirty="0">
                <a:latin typeface="Times New Roman" pitchFamily="18" charset="0"/>
                <a:cs typeface="Times New Roman" pitchFamily="18" charset="0"/>
              </a:rPr>
              <a:t>Seeneteadust nimetatakse </a:t>
            </a:r>
            <a:r>
              <a:rPr lang="et-EE" b="1" dirty="0">
                <a:latin typeface="Times New Roman" pitchFamily="18" charset="0"/>
                <a:cs typeface="Times New Roman" pitchFamily="18" charset="0"/>
              </a:rPr>
              <a:t>mükoloogiaks</a:t>
            </a:r>
            <a:r>
              <a:rPr lang="et-EE" dirty="0">
                <a:latin typeface="Times New Roman" pitchFamily="18" charset="0"/>
                <a:cs typeface="Times New Roman" pitchFamily="18" charset="0"/>
              </a:rPr>
              <a:t>, seeneteadlasi </a:t>
            </a:r>
            <a:r>
              <a:rPr lang="et-EE" b="1" dirty="0">
                <a:latin typeface="Times New Roman" pitchFamily="18" charset="0"/>
                <a:cs typeface="Times New Roman" pitchFamily="18" charset="0"/>
              </a:rPr>
              <a:t>mükoloogideks</a:t>
            </a:r>
            <a:r>
              <a:rPr lang="et-E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t-E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Loomade ja inimese parasiitseened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Pärmseened suuõõnes (soor)</a:t>
            </a:r>
          </a:p>
          <a:p>
            <a:r>
              <a:rPr lang="et-EE" dirty="0" smtClean="0"/>
              <a:t>Nahaseened </a:t>
            </a:r>
          </a:p>
          <a:p>
            <a:r>
              <a:rPr lang="et-EE" dirty="0" smtClean="0"/>
              <a:t>Kõõmaseened</a:t>
            </a:r>
          </a:p>
          <a:p>
            <a:r>
              <a:rPr lang="et-EE" smtClean="0"/>
              <a:t>„kassihaigus“</a:t>
            </a:r>
            <a:r>
              <a:rPr lang="et-EE" smtClean="0"/>
              <a:t> </a:t>
            </a:r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67837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Kasutatud allikad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t-EE" dirty="0" smtClean="0"/>
              <a:t>Haapsalu Kutsehariduskeskus, M. </a:t>
            </a:r>
            <a:r>
              <a:rPr lang="et-EE" dirty="0" err="1" smtClean="0"/>
              <a:t>Vainola</a:t>
            </a:r>
            <a:r>
              <a:rPr lang="et-EE" dirty="0" smtClean="0"/>
              <a:t> „Seened“ </a:t>
            </a:r>
            <a:r>
              <a:rPr lang="et-EE" dirty="0" smtClean="0">
                <a:hlinkClick r:id="rId2"/>
              </a:rPr>
              <a:t>http://www.hkhk.edu.ee/seened/</a:t>
            </a:r>
            <a:r>
              <a:rPr lang="et-EE" dirty="0" smtClean="0"/>
              <a:t>   </a:t>
            </a:r>
          </a:p>
          <a:p>
            <a:r>
              <a:rPr lang="et-EE" dirty="0" err="1" smtClean="0"/>
              <a:t>Vikipeedia</a:t>
            </a:r>
            <a:r>
              <a:rPr lang="et-EE" dirty="0" smtClean="0"/>
              <a:t> Vaba entsüklopeedia, 2012 </a:t>
            </a:r>
            <a:r>
              <a:rPr lang="et-EE" dirty="0">
                <a:hlinkClick r:id="rId3"/>
              </a:rPr>
              <a:t>http://</a:t>
            </a:r>
            <a:r>
              <a:rPr lang="et-EE" dirty="0" smtClean="0">
                <a:hlinkClick r:id="rId3"/>
              </a:rPr>
              <a:t>et.wikipedia.org/wiki/Seened</a:t>
            </a:r>
            <a:r>
              <a:rPr lang="et-EE" dirty="0" smtClean="0"/>
              <a:t> </a:t>
            </a:r>
          </a:p>
          <a:p>
            <a:r>
              <a:rPr lang="et-EE" dirty="0" smtClean="0"/>
              <a:t>Video „Millised seened tuleb kindlasti metsa jätta“ </a:t>
            </a:r>
            <a:r>
              <a:rPr lang="et-EE" dirty="0" smtClean="0">
                <a:hlinkClick r:id="rId4"/>
              </a:rPr>
              <a:t>www.maaleht.ee</a:t>
            </a:r>
            <a:endParaRPr lang="et-EE" dirty="0" smtClean="0"/>
          </a:p>
          <a:p>
            <a:r>
              <a:rPr lang="et-EE" dirty="0" smtClean="0"/>
              <a:t>Tarbija 24 </a:t>
            </a:r>
            <a:r>
              <a:rPr lang="et-EE" dirty="0" smtClean="0">
                <a:hlinkClick r:id="rId5"/>
              </a:rPr>
              <a:t>www.tarbija24.ee</a:t>
            </a:r>
            <a:r>
              <a:rPr lang="et-EE" dirty="0" smtClean="0"/>
              <a:t>  „Mürgised </a:t>
            </a:r>
            <a:r>
              <a:rPr lang="et-EE" dirty="0"/>
              <a:t>seened meie metsades</a:t>
            </a:r>
            <a:r>
              <a:rPr lang="et-EE" dirty="0" smtClean="0"/>
              <a:t>“, fotod M. </a:t>
            </a:r>
            <a:r>
              <a:rPr lang="et-EE" dirty="0" err="1" smtClean="0"/>
              <a:t>Korhonen</a:t>
            </a:r>
            <a:r>
              <a:rPr lang="et-EE" dirty="0" smtClean="0"/>
              <a:t> „Tunne seeni“</a:t>
            </a:r>
          </a:p>
          <a:p>
            <a:r>
              <a:rPr lang="et-EE" dirty="0"/>
              <a:t>Väike </a:t>
            </a:r>
            <a:r>
              <a:rPr lang="et-EE" dirty="0" smtClean="0"/>
              <a:t>seeneteatmik, A. </a:t>
            </a:r>
            <a:r>
              <a:rPr lang="et-EE" dirty="0" err="1" smtClean="0"/>
              <a:t>Tedrekin</a:t>
            </a:r>
            <a:r>
              <a:rPr lang="et-EE" dirty="0" smtClean="0"/>
              <a:t> </a:t>
            </a:r>
            <a:r>
              <a:rPr lang="et-EE" dirty="0">
                <a:hlinkClick r:id="rId6"/>
              </a:rPr>
              <a:t>http://</a:t>
            </a:r>
            <a:r>
              <a:rPr lang="et-EE" dirty="0" smtClean="0">
                <a:hlinkClick r:id="rId6"/>
              </a:rPr>
              <a:t>ardisala.planet.ee/seened/seened.html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7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Seente mitmekesisus</a:t>
            </a:r>
            <a:endParaRPr lang="et-EE" dirty="0"/>
          </a:p>
        </p:txBody>
      </p:sp>
      <p:pic>
        <p:nvPicPr>
          <p:cNvPr id="1026" name="Picture 2" descr="Pilt:Fungi coll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3000"/>
            <a:ext cx="65627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02277" y="1700808"/>
            <a:ext cx="2041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effectLst/>
              </a:rPr>
              <a:t>Seened ülevalt vasakult (sulgudes hõimkond): </a:t>
            </a:r>
          </a:p>
          <a:p>
            <a:r>
              <a:rPr lang="et-EE" dirty="0" smtClean="0">
                <a:effectLst/>
                <a:hlinkClick r:id="rId4" action="ppaction://hlinkfile" tooltip="Punane kärbseseen"/>
              </a:rPr>
              <a:t>punane kärbseseen</a:t>
            </a:r>
            <a:r>
              <a:rPr lang="et-EE" dirty="0" smtClean="0">
                <a:effectLst/>
              </a:rPr>
              <a:t> (kandseened); </a:t>
            </a:r>
            <a:r>
              <a:rPr lang="et-EE" dirty="0" smtClean="0">
                <a:effectLst/>
                <a:hlinkClick r:id="rId5" action="ppaction://hlinkfile" tooltip="Verev karikseen (pole veel kirjutatud)"/>
              </a:rPr>
              <a:t>verev </a:t>
            </a:r>
            <a:r>
              <a:rPr lang="et-EE" dirty="0" err="1" smtClean="0">
                <a:effectLst/>
                <a:hlinkClick r:id="rId5" action="ppaction://hlinkfile" tooltip="Verev karikseen (pole veel kirjutatud)"/>
              </a:rPr>
              <a:t>karikseen</a:t>
            </a:r>
            <a:r>
              <a:rPr lang="et-EE" dirty="0" smtClean="0">
                <a:effectLst/>
              </a:rPr>
              <a:t> (kottseened); </a:t>
            </a:r>
            <a:r>
              <a:rPr lang="et-EE" i="1" dirty="0" err="1" smtClean="0">
                <a:effectLst/>
                <a:hlinkClick r:id="rId6" action="ppaction://hlinkfile" tooltip="Rhizopus stolonifer (pole veel kirjutatud)"/>
              </a:rPr>
              <a:t>Rhizopus</a:t>
            </a:r>
            <a:r>
              <a:rPr lang="et-EE" i="1" dirty="0" smtClean="0">
                <a:effectLst/>
                <a:hlinkClick r:id="rId6" action="ppaction://hlinkfile" tooltip="Rhizopus stolonifer (pole veel kirjutatud)"/>
              </a:rPr>
              <a:t> </a:t>
            </a:r>
            <a:r>
              <a:rPr lang="et-EE" i="1" dirty="0" err="1" smtClean="0">
                <a:effectLst/>
                <a:hlinkClick r:id="rId6" action="ppaction://hlinkfile" tooltip="Rhizopus stolonifer (pole veel kirjutatud)"/>
              </a:rPr>
              <a:t>stolonifer</a:t>
            </a:r>
            <a:r>
              <a:rPr lang="et-EE" dirty="0" smtClean="0">
                <a:effectLst/>
              </a:rPr>
              <a:t> (</a:t>
            </a:r>
            <a:r>
              <a:rPr lang="et-EE" dirty="0" err="1" smtClean="0">
                <a:effectLst/>
              </a:rPr>
              <a:t>ikkesseened</a:t>
            </a:r>
            <a:r>
              <a:rPr lang="et-EE" dirty="0" smtClean="0">
                <a:effectLst/>
              </a:rPr>
              <a:t>); </a:t>
            </a:r>
            <a:r>
              <a:rPr lang="et-EE" dirty="0" err="1" smtClean="0">
                <a:effectLst/>
                <a:hlinkClick r:id="rId7" action="ppaction://hlinkfile" tooltip="Hütriidid (pole veel kirjutatud)"/>
              </a:rPr>
              <a:t>hütriid</a:t>
            </a:r>
            <a:r>
              <a:rPr lang="et-EE" dirty="0" smtClean="0">
                <a:effectLst/>
              </a:rPr>
              <a:t>; perekonna </a:t>
            </a:r>
            <a:r>
              <a:rPr lang="et-EE" i="1" dirty="0" err="1" smtClean="0">
                <a:effectLst/>
                <a:hlinkClick r:id="rId8" action="ppaction://hlinkfile" tooltip="Aspergillus (pole veel kirjutatud)"/>
              </a:rPr>
              <a:t>Aspergillus</a:t>
            </a:r>
            <a:r>
              <a:rPr lang="et-EE" dirty="0" smtClean="0">
                <a:effectLst/>
              </a:rPr>
              <a:t> </a:t>
            </a:r>
            <a:r>
              <a:rPr lang="et-EE" dirty="0" err="1" smtClean="0">
                <a:effectLst/>
                <a:hlinkClick r:id="rId9" action="ppaction://hlinkfile" tooltip="Koniid (pole veel kirjutatud)"/>
              </a:rPr>
              <a:t>koniid</a:t>
            </a:r>
            <a:r>
              <a:rPr lang="et-EE" dirty="0" smtClean="0">
                <a:effectLst/>
              </a:rPr>
              <a:t>.</a:t>
            </a:r>
          </a:p>
          <a:p>
            <a:endParaRPr lang="et-EE" dirty="0" smtClean="0">
              <a:effectLst/>
            </a:endParaRPr>
          </a:p>
          <a:p>
            <a:r>
              <a:rPr lang="et-EE" dirty="0" smtClean="0"/>
              <a:t>(</a:t>
            </a:r>
            <a:r>
              <a:rPr lang="et-EE" dirty="0" err="1" smtClean="0"/>
              <a:t>Vikipeedia</a:t>
            </a:r>
            <a:r>
              <a:rPr lang="et-EE" dirty="0" smtClean="0"/>
              <a:t>, 2012)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39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smtClean="0">
                <a:latin typeface="Comic Sans MS" pitchFamily="66" charset="0"/>
              </a:rPr>
              <a:t>Seened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2613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Hallitusseened</a:t>
            </a:r>
            <a:endParaRPr lang="en-US" sz="2400" u="none">
              <a:latin typeface="Times New Roman" pitchFamily="18" charset="-7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04963" y="4451350"/>
            <a:ext cx="21542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Pärmseened</a:t>
            </a:r>
            <a:endParaRPr lang="en-US" sz="2400" u="none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110163" y="4451350"/>
            <a:ext cx="2305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Kübarseened</a:t>
            </a:r>
            <a:endParaRPr lang="en-US" sz="2400" u="none">
              <a:latin typeface="Times New Roman" pitchFamily="18" charset="-7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96000" y="2895600"/>
            <a:ext cx="2601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 u="sng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400" u="sng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400" u="sng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u="sng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sz="2800" u="none"/>
              <a:t>Parasiitseened</a:t>
            </a:r>
            <a:endParaRPr lang="en-US" sz="2400" u="none">
              <a:latin typeface="Times New Roman" pitchFamily="18" charset="-70"/>
            </a:endParaRPr>
          </a:p>
        </p:txBody>
      </p:sp>
      <p:cxnSp>
        <p:nvCxnSpPr>
          <p:cNvPr id="5129" name="AutoShape 9"/>
          <p:cNvCxnSpPr>
            <a:cxnSpLocks noChangeShapeType="1"/>
            <a:stCxn id="5122" idx="2"/>
            <a:endCxn id="5124" idx="0"/>
          </p:cNvCxnSpPr>
          <p:nvPr/>
        </p:nvCxnSpPr>
        <p:spPr bwMode="auto">
          <a:xfrm flipH="1">
            <a:off x="1839913" y="1600200"/>
            <a:ext cx="2732087" cy="1219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0" name="AutoShape 10"/>
          <p:cNvCxnSpPr>
            <a:cxnSpLocks noChangeShapeType="1"/>
            <a:stCxn id="5122" idx="2"/>
            <a:endCxn id="5125" idx="0"/>
          </p:cNvCxnSpPr>
          <p:nvPr/>
        </p:nvCxnSpPr>
        <p:spPr bwMode="auto">
          <a:xfrm flipH="1">
            <a:off x="2682875" y="1600200"/>
            <a:ext cx="1889125" cy="285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1" name="AutoShape 11"/>
          <p:cNvCxnSpPr>
            <a:cxnSpLocks noChangeShapeType="1"/>
            <a:stCxn id="5122" idx="2"/>
            <a:endCxn id="5126" idx="0"/>
          </p:cNvCxnSpPr>
          <p:nvPr/>
        </p:nvCxnSpPr>
        <p:spPr bwMode="auto">
          <a:xfrm>
            <a:off x="4572000" y="1600200"/>
            <a:ext cx="1690688" cy="2851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32" name="AutoShape 12"/>
          <p:cNvCxnSpPr>
            <a:cxnSpLocks noChangeShapeType="1"/>
            <a:stCxn id="5122" idx="2"/>
            <a:endCxn id="5127" idx="0"/>
          </p:cNvCxnSpPr>
          <p:nvPr/>
        </p:nvCxnSpPr>
        <p:spPr bwMode="auto">
          <a:xfrm>
            <a:off x="4572000" y="1600200"/>
            <a:ext cx="2825750" cy="1295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6889405" y="5954960"/>
            <a:ext cx="180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800" dirty="0" smtClean="0"/>
              <a:t>Vt õp lk 74</a:t>
            </a:r>
            <a:endParaRPr lang="et-EE" sz="2800" dirty="0"/>
          </a:p>
        </p:txBody>
      </p:sp>
    </p:spTree>
    <p:extLst>
      <p:ext uri="{BB962C8B-B14F-4D97-AF65-F5344CB8AC3E}">
        <p14:creationId xmlns:p14="http://schemas.microsoft.com/office/powerpoint/2010/main" val="42834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4" grpId="0" autoUpdateAnimBg="0"/>
      <p:bldP spid="5125" grpId="0" autoUpdateAnimBg="0"/>
      <p:bldP spid="5126" grpId="0" autoUpdateAnimBg="0"/>
      <p:bldP spid="51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Seente sarnasus taimede ja loomadega</a:t>
            </a:r>
            <a:endParaRPr lang="et-EE" dirty="0"/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323528" y="3429000"/>
            <a:ext cx="4135076" cy="2334245"/>
          </a:xfrm>
        </p:spPr>
        <p:txBody>
          <a:bodyPr>
            <a:noAutofit/>
          </a:bodyPr>
          <a:lstStyle/>
          <a:p>
            <a:r>
              <a:rPr lang="et-EE" sz="2800" dirty="0" smtClean="0"/>
              <a:t>Kasvavad ühes kohas ega liigu aktiivselt</a:t>
            </a:r>
          </a:p>
          <a:p>
            <a:r>
              <a:rPr lang="et-EE" sz="2800" dirty="0" smtClean="0"/>
              <a:t>Seenerakkudel on rakukest</a:t>
            </a:r>
          </a:p>
          <a:p>
            <a:r>
              <a:rPr lang="et-EE" sz="2800" dirty="0" smtClean="0"/>
              <a:t>Kasvavad kogu elu</a:t>
            </a:r>
            <a:endParaRPr lang="et-EE" sz="2800" dirty="0"/>
          </a:p>
        </p:txBody>
      </p:sp>
      <p:sp>
        <p:nvSpPr>
          <p:cNvPr id="7" name="Sisu kohatäide 6"/>
          <p:cNvSpPr>
            <a:spLocks noGrp="1"/>
          </p:cNvSpPr>
          <p:nvPr>
            <p:ph sz="quarter" idx="4"/>
          </p:nvPr>
        </p:nvSpPr>
        <p:spPr>
          <a:xfrm>
            <a:off x="4499991" y="3429000"/>
            <a:ext cx="4660641" cy="2694285"/>
          </a:xfrm>
        </p:spPr>
        <p:txBody>
          <a:bodyPr>
            <a:noAutofit/>
          </a:bodyPr>
          <a:lstStyle/>
          <a:p>
            <a:r>
              <a:rPr lang="et-EE" sz="2800" dirty="0" smtClean="0"/>
              <a:t>Toituvad valmis orgaanilisest ainest, mida saavad välis-keskkonnast või teistelt organismidelt </a:t>
            </a:r>
          </a:p>
          <a:p>
            <a:r>
              <a:rPr lang="et-EE" sz="2800" dirty="0" smtClean="0"/>
              <a:t>Rakkudes talletuvad samasugused varuained (</a:t>
            </a:r>
            <a:r>
              <a:rPr lang="et-EE" sz="2800" dirty="0" err="1" smtClean="0"/>
              <a:t>glükogeen</a:t>
            </a:r>
            <a:r>
              <a:rPr lang="et-EE" sz="2800" dirty="0" smtClean="0"/>
              <a:t>)</a:t>
            </a:r>
            <a:endParaRPr lang="et-EE" sz="2800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quarter" idx="1"/>
          </p:nvPr>
        </p:nvSpPr>
        <p:spPr>
          <a:xfrm>
            <a:off x="395536" y="2706018"/>
            <a:ext cx="4040188" cy="639762"/>
          </a:xfrm>
        </p:spPr>
        <p:txBody>
          <a:bodyPr>
            <a:normAutofit/>
          </a:bodyPr>
          <a:lstStyle/>
          <a:p>
            <a:r>
              <a:rPr lang="et-EE" sz="3200" dirty="0" smtClean="0"/>
              <a:t>Sarnasus taimedega</a:t>
            </a:r>
            <a:endParaRPr lang="et-EE" sz="3200" dirty="0"/>
          </a:p>
        </p:txBody>
      </p:sp>
      <p:sp>
        <p:nvSpPr>
          <p:cNvPr id="6" name="Teksti kohatäide 5"/>
          <p:cNvSpPr>
            <a:spLocks noGrp="1"/>
          </p:cNvSpPr>
          <p:nvPr>
            <p:ph type="body" sz="quarter" idx="3"/>
          </p:nvPr>
        </p:nvSpPr>
        <p:spPr>
          <a:xfrm>
            <a:off x="4572000" y="2706018"/>
            <a:ext cx="4041775" cy="639762"/>
          </a:xfrm>
        </p:spPr>
        <p:txBody>
          <a:bodyPr>
            <a:normAutofit/>
          </a:bodyPr>
          <a:lstStyle/>
          <a:p>
            <a:r>
              <a:rPr lang="et-EE" sz="3200" dirty="0" smtClean="0"/>
              <a:t>Sarnasus loomadega</a:t>
            </a:r>
            <a:endParaRPr lang="et-EE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162880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>
                <a:latin typeface="Times New Roman" pitchFamily="18" charset="0"/>
                <a:cs typeface="Times New Roman" pitchFamily="18" charset="0"/>
              </a:rPr>
              <a:t>Geneetilised uuringud on näidanud, et seened on lähemalt suguluses loomade kui taimedega.</a:t>
            </a:r>
          </a:p>
        </p:txBody>
      </p:sp>
    </p:spTree>
    <p:extLst>
      <p:ext uri="{BB962C8B-B14F-4D97-AF65-F5344CB8AC3E}">
        <p14:creationId xmlns:p14="http://schemas.microsoft.com/office/powerpoint/2010/main" val="37757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Millised tingimused sobivad seentele kasvamiseks?</a:t>
            </a:r>
            <a:endParaRPr lang="et-EE" dirty="0"/>
          </a:p>
        </p:txBody>
      </p:sp>
      <p:sp>
        <p:nvSpPr>
          <p:cNvPr id="8" name="Sisu kohatäide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t-EE" dirty="0" smtClean="0"/>
              <a:t>Temperatuur ?</a:t>
            </a:r>
          </a:p>
          <a:p>
            <a:r>
              <a:rPr lang="et-EE" dirty="0" smtClean="0"/>
              <a:t>Valgus ?</a:t>
            </a:r>
          </a:p>
          <a:p>
            <a:r>
              <a:rPr lang="et-EE" dirty="0" smtClean="0"/>
              <a:t>Niiskus ?</a:t>
            </a:r>
          </a:p>
          <a:p>
            <a:r>
              <a:rPr lang="et-EE" dirty="0" smtClean="0"/>
              <a:t>Kooslus ?</a:t>
            </a:r>
            <a:endParaRPr lang="et-EE" dirty="0"/>
          </a:p>
        </p:txBody>
      </p:sp>
      <p:sp>
        <p:nvSpPr>
          <p:cNvPr id="9" name="Sisu kohatäide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t-EE" dirty="0" smtClean="0"/>
              <a:t>Soe keskkond</a:t>
            </a:r>
          </a:p>
          <a:p>
            <a:r>
              <a:rPr lang="et-EE" dirty="0" smtClean="0"/>
              <a:t>Ei vaja</a:t>
            </a:r>
          </a:p>
          <a:p>
            <a:r>
              <a:rPr lang="et-EE" dirty="0" smtClean="0"/>
              <a:t>Rohkesti</a:t>
            </a:r>
          </a:p>
          <a:p>
            <a:r>
              <a:rPr lang="et-EE" dirty="0" smtClean="0"/>
              <a:t>Parasvöötme ja ekvatoriaalses metsavööndis, aga ka jääväljadel, ookeanis, setetes, kus on piisavalt org. ainet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9071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Seente ehitus</a:t>
            </a:r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t-EE" dirty="0" smtClean="0"/>
              <a:t>Seenerakk</a:t>
            </a:r>
          </a:p>
          <a:p>
            <a:endParaRPr lang="et-EE" dirty="0"/>
          </a:p>
          <a:p>
            <a:endParaRPr lang="et-EE" dirty="0" smtClean="0"/>
          </a:p>
          <a:p>
            <a:endParaRPr lang="et-EE" dirty="0" smtClean="0"/>
          </a:p>
          <a:p>
            <a:r>
              <a:rPr lang="et-EE" dirty="0" smtClean="0"/>
              <a:t>Seen koosneb</a:t>
            </a:r>
          </a:p>
          <a:p>
            <a:pPr marL="0" indent="0">
              <a:buNone/>
            </a:pPr>
            <a:r>
              <a:rPr lang="et-EE" dirty="0"/>
              <a:t>p</a:t>
            </a:r>
            <a:r>
              <a:rPr lang="et-EE" dirty="0" smtClean="0"/>
              <a:t>eentest harunenud </a:t>
            </a:r>
            <a:r>
              <a:rPr lang="et-EE" b="1" dirty="0" smtClean="0"/>
              <a:t>seeneniitidest</a:t>
            </a:r>
            <a:r>
              <a:rPr lang="et-EE" dirty="0" smtClean="0"/>
              <a:t> (</a:t>
            </a:r>
            <a:r>
              <a:rPr lang="et-EE" dirty="0" err="1" smtClean="0"/>
              <a:t>hüüfidest</a:t>
            </a:r>
            <a:r>
              <a:rPr lang="et-EE" dirty="0" smtClean="0"/>
              <a:t>), mis moodustavad </a:t>
            </a:r>
            <a:r>
              <a:rPr lang="et-EE" b="1" dirty="0" smtClean="0"/>
              <a:t>seeneniidistiku</a:t>
            </a:r>
            <a:r>
              <a:rPr lang="et-EE" dirty="0" smtClean="0"/>
              <a:t> (</a:t>
            </a:r>
            <a:r>
              <a:rPr lang="et-EE" dirty="0" err="1" smtClean="0"/>
              <a:t>mütseeli</a:t>
            </a:r>
            <a:r>
              <a:rPr lang="et-EE" dirty="0" smtClean="0"/>
              <a:t>).</a:t>
            </a:r>
          </a:p>
          <a:p>
            <a:r>
              <a:rPr lang="et-EE" dirty="0" err="1" smtClean="0"/>
              <a:t>Hüüf</a:t>
            </a:r>
            <a:r>
              <a:rPr lang="et-EE" dirty="0" smtClean="0"/>
              <a:t> kasvab ~3cm ööpäevas, 1g-s mullas on ~2 km seeneniidistikku</a:t>
            </a:r>
          </a:p>
          <a:p>
            <a:r>
              <a:rPr lang="et-EE" dirty="0" smtClean="0"/>
              <a:t>Seened eritavad mulda mürkaineid (</a:t>
            </a:r>
            <a:r>
              <a:rPr lang="et-EE" dirty="0" err="1" smtClean="0"/>
              <a:t>mükotoksiine</a:t>
            </a:r>
            <a:r>
              <a:rPr lang="et-EE" dirty="0" smtClean="0"/>
              <a:t>), mille abil hoiavad teisi liike oma elupaigast eemal.</a:t>
            </a:r>
            <a:endParaRPr lang="et-EE" dirty="0"/>
          </a:p>
        </p:txBody>
      </p:sp>
      <p:pic>
        <p:nvPicPr>
          <p:cNvPr id="5122" name="Picture 2" descr="http://www.bbc.co.uk/bitesize/ks3/science/images/yeast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28353"/>
            <a:ext cx="4914900" cy="262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70414" y="2287701"/>
            <a:ext cx="89178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err="1" smtClean="0"/>
              <a:t>vakuool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7696539" y="3265552"/>
            <a:ext cx="1265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err="1" smtClean="0"/>
              <a:t>tsütoplasma</a:t>
            </a:r>
            <a:endParaRPr lang="et-EE" dirty="0"/>
          </a:p>
        </p:txBody>
      </p:sp>
      <p:sp>
        <p:nvSpPr>
          <p:cNvPr id="10" name="TextBox 9"/>
          <p:cNvSpPr txBox="1"/>
          <p:nvPr/>
        </p:nvSpPr>
        <p:spPr>
          <a:xfrm>
            <a:off x="3812407" y="2754154"/>
            <a:ext cx="10063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smtClean="0"/>
              <a:t>rakutuum</a:t>
            </a:r>
            <a:endParaRPr lang="et-EE" dirty="0"/>
          </a:p>
        </p:txBody>
      </p:sp>
      <p:sp>
        <p:nvSpPr>
          <p:cNvPr id="12" name="TextBox 11"/>
          <p:cNvSpPr txBox="1"/>
          <p:nvPr/>
        </p:nvSpPr>
        <p:spPr>
          <a:xfrm>
            <a:off x="3772245" y="1879104"/>
            <a:ext cx="14029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 smtClean="0"/>
              <a:t>varutoitained</a:t>
            </a:r>
            <a:endParaRPr lang="et-EE" dirty="0"/>
          </a:p>
        </p:txBody>
      </p:sp>
      <p:sp>
        <p:nvSpPr>
          <p:cNvPr id="13" name="TextBox 12"/>
          <p:cNvSpPr txBox="1"/>
          <p:nvPr/>
        </p:nvSpPr>
        <p:spPr>
          <a:xfrm>
            <a:off x="3845974" y="3185066"/>
            <a:ext cx="93923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t-EE" dirty="0"/>
              <a:t>k</a:t>
            </a:r>
            <a:r>
              <a:rPr lang="et-EE" dirty="0" smtClean="0"/>
              <a:t>itiinist </a:t>
            </a:r>
          </a:p>
          <a:p>
            <a:r>
              <a:rPr lang="et-EE" dirty="0" smtClean="0"/>
              <a:t>rakukest</a:t>
            </a:r>
            <a:endParaRPr lang="et-EE" dirty="0"/>
          </a:p>
        </p:txBody>
      </p:sp>
      <p:pic>
        <p:nvPicPr>
          <p:cNvPr id="5124" name="Picture 4" descr="http://www.gerosteinberg.com/images/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05" y="2009410"/>
            <a:ext cx="2664296" cy="16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irge noolkonnektor 13"/>
          <p:cNvCxnSpPr/>
          <p:nvPr/>
        </p:nvCxnSpPr>
        <p:spPr>
          <a:xfrm flipH="1" flipV="1">
            <a:off x="3059832" y="3450218"/>
            <a:ext cx="1255757" cy="698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7713"/>
            <a:ext cx="855821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304800" y="6165304"/>
            <a:ext cx="85582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 algn="ctr" eaLnBrk="1" hangingPunct="1"/>
            <a:r>
              <a:rPr lang="en-US" sz="2800" dirty="0">
                <a:latin typeface="Times New Roman" pitchFamily="-110" charset="0"/>
              </a:rPr>
              <a:t>Vahe</a:t>
            </a:r>
            <a:r>
              <a:rPr lang="et-EE" sz="2800" dirty="0">
                <a:latin typeface="Times New Roman" pitchFamily="-110" charset="0"/>
              </a:rPr>
              <a:t>l</a:t>
            </a:r>
            <a:r>
              <a:rPr lang="en-US" sz="2800" dirty="0">
                <a:latin typeface="Times New Roman" pitchFamily="-110" charset="0"/>
              </a:rPr>
              <a:t> võib seeneniidistik paikneda ringikujuliselt</a:t>
            </a:r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Seeneniidistiku vajalikkus</a:t>
            </a:r>
            <a:endParaRPr lang="et-EE" dirty="0"/>
          </a:p>
        </p:txBody>
      </p:sp>
      <p:cxnSp>
        <p:nvCxnSpPr>
          <p:cNvPr id="4" name="Sirge noolkonnektor 3"/>
          <p:cNvCxnSpPr/>
          <p:nvPr/>
        </p:nvCxnSpPr>
        <p:spPr>
          <a:xfrm flipV="1">
            <a:off x="1835696" y="5013176"/>
            <a:ext cx="648072" cy="3600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82470" y="4732239"/>
            <a:ext cx="3082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/>
              <a:t>l</a:t>
            </a:r>
            <a:r>
              <a:rPr lang="et-EE" b="1" dirty="0" smtClean="0"/>
              <a:t>agundavad ained (ensüümid)</a:t>
            </a:r>
          </a:p>
          <a:p>
            <a:r>
              <a:rPr lang="et-EE" b="1" dirty="0" smtClean="0"/>
              <a:t>lõhustavad orgaanilisi aineid</a:t>
            </a:r>
            <a:endParaRPr lang="et-EE" b="1" dirty="0"/>
          </a:p>
        </p:txBody>
      </p:sp>
      <p:cxnSp>
        <p:nvCxnSpPr>
          <p:cNvPr id="10" name="Sirge noolkonnektor 9"/>
          <p:cNvCxnSpPr/>
          <p:nvPr/>
        </p:nvCxnSpPr>
        <p:spPr>
          <a:xfrm>
            <a:off x="1259632" y="3789040"/>
            <a:ext cx="216024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40286" y="345223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smtClean="0"/>
              <a:t>osmoos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295506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Seene viljakeha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23848" cy="4495800"/>
          </a:xfrm>
        </p:spPr>
        <p:txBody>
          <a:bodyPr/>
          <a:lstStyle/>
          <a:p>
            <a:r>
              <a:rPr lang="et-EE" b="1" dirty="0" smtClean="0"/>
              <a:t>Viljakeha</a:t>
            </a:r>
            <a:r>
              <a:rPr lang="et-EE" dirty="0" smtClean="0"/>
              <a:t> on kõrgemalt arenenud seente paljunemisorgan, mis koosneb tihedasti läbipõimunud seeneniitidest</a:t>
            </a:r>
          </a:p>
          <a:p>
            <a:r>
              <a:rPr lang="et-EE" dirty="0" smtClean="0"/>
              <a:t>Enamikel seentel koosneb viljakeha jalast ja kübarast</a:t>
            </a:r>
          </a:p>
          <a:p>
            <a:r>
              <a:rPr lang="et-EE" dirty="0" smtClean="0"/>
              <a:t>Viljakehas valmivad eosed             vt õp lk 72</a:t>
            </a:r>
          </a:p>
          <a:p>
            <a:r>
              <a:rPr lang="et-EE" b="1" dirty="0" smtClean="0"/>
              <a:t>Eosed</a:t>
            </a:r>
            <a:r>
              <a:rPr lang="et-EE" dirty="0" smtClean="0"/>
              <a:t> on mikroskoopilised ümara kujuga, paksukestalised paljunemisrakud</a:t>
            </a:r>
            <a:endParaRPr lang="et-EE" dirty="0"/>
          </a:p>
        </p:txBody>
      </p:sp>
      <p:pic>
        <p:nvPicPr>
          <p:cNvPr id="6148" name="Picture 4" descr="8-2-19-2-1.jpg (908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40071"/>
            <a:ext cx="20764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8-2-19-2-2.jpg (10147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18502"/>
            <a:ext cx="18002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2897" y="6505462"/>
            <a:ext cx="167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4"/>
              </a:rPr>
              <a:t>www.miksike.ee</a:t>
            </a:r>
            <a:r>
              <a:rPr lang="et-EE" dirty="0" smtClean="0"/>
              <a:t> </a:t>
            </a:r>
            <a:endParaRPr lang="et-EE" dirty="0"/>
          </a:p>
        </p:txBody>
      </p:sp>
      <p:pic>
        <p:nvPicPr>
          <p:cNvPr id="6152" name="Picture 8" descr="http://upload.wikimedia.org/wikipedia/commons/thumb/6/61/Morelasci.jpg/280px-Morelasc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50592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28184" y="6505462"/>
            <a:ext cx="19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>
                <a:hlinkClick r:id="rId4"/>
              </a:rPr>
              <a:t>www.wikipedia.ee</a:t>
            </a:r>
            <a:r>
              <a:rPr lang="et-EE" dirty="0" smtClean="0"/>
              <a:t>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779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skpäran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Keskpärane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eskpärane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376</TotalTime>
  <Words>714</Words>
  <Application>Microsoft Office PowerPoint</Application>
  <PresentationFormat>Ekraaniseanss (4:3)</PresentationFormat>
  <Paragraphs>140</Paragraphs>
  <Slides>21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2" baseType="lpstr">
      <vt:lpstr>Keskpärane</vt:lpstr>
      <vt:lpstr>Seened õp lk 72 - 85 </vt:lpstr>
      <vt:lpstr>Seened (Fungi, Eumycota) </vt:lpstr>
      <vt:lpstr>Seente mitmekesisus</vt:lpstr>
      <vt:lpstr>Seened</vt:lpstr>
      <vt:lpstr>Seente sarnasus taimede ja loomadega</vt:lpstr>
      <vt:lpstr>Millised tingimused sobivad seentele kasvamiseks?</vt:lpstr>
      <vt:lpstr>Seente ehitus</vt:lpstr>
      <vt:lpstr>Seeneniidistiku vajalikkus</vt:lpstr>
      <vt:lpstr>Seene viljakeha</vt:lpstr>
      <vt:lpstr>PowerPointi esitlus</vt:lpstr>
      <vt:lpstr>Hallitusseened e hallikud</vt:lpstr>
      <vt:lpstr>Hallikud – kas kasu või kahju?</vt:lpstr>
      <vt:lpstr>Torikseened </vt:lpstr>
      <vt:lpstr>Kübarseened </vt:lpstr>
      <vt:lpstr>Eluohtlikult mürgised seened</vt:lpstr>
      <vt:lpstr>Seente eluviis (õp lk 82 – 85)</vt:lpstr>
      <vt:lpstr>Lagundajad seened</vt:lpstr>
      <vt:lpstr>Sübioosis elavad seened</vt:lpstr>
      <vt:lpstr>Taimede parasiidid</vt:lpstr>
      <vt:lpstr>Loomade ja inimese parasiitseened</vt:lpstr>
      <vt:lpstr>Kasutatud allikad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Seened õp lk 72 - 85</dc:title>
  <dc:creator>hille</dc:creator>
  <cp:lastModifiedBy>hille</cp:lastModifiedBy>
  <cp:revision>32</cp:revision>
  <dcterms:created xsi:type="dcterms:W3CDTF">2013-01-06T10:39:44Z</dcterms:created>
  <dcterms:modified xsi:type="dcterms:W3CDTF">2013-01-15T13:20:02Z</dcterms:modified>
</cp:coreProperties>
</file>