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57" r:id="rId7"/>
    <p:sldId id="261" r:id="rId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äisnurkne kolmnur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grpSp>
        <p:nvGrpSpPr>
          <p:cNvPr id="2" name="Rüh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abakuju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abakuju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abakuju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irgkon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721558-15A4-4FD2-B196-20E28288DEC9}" type="datetimeFigureOut">
              <a:rPr lang="et-EE" smtClean="0"/>
              <a:t>8.03.2014</a:t>
            </a:fld>
            <a:endParaRPr lang="et-EE"/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7915A8-31BB-4184-BABB-3A0BC36E06A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721558-15A4-4FD2-B196-20E28288DEC9}" type="datetimeFigureOut">
              <a:rPr lang="et-EE" smtClean="0"/>
              <a:t>8.03.2014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15A8-31BB-4184-BABB-3A0BC36E06A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721558-15A4-4FD2-B196-20E28288DEC9}" type="datetimeFigureOut">
              <a:rPr lang="et-EE" smtClean="0"/>
              <a:t>8.03.2014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15A8-31BB-4184-BABB-3A0BC36E06A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721558-15A4-4FD2-B196-20E28288DEC9}" type="datetimeFigureOut">
              <a:rPr lang="et-EE" smtClean="0"/>
              <a:t>8.03.2014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15A8-31BB-4184-BABB-3A0BC36E06A9}" type="slidenum">
              <a:rPr lang="et-EE" smtClean="0"/>
              <a:t>‹#›</a:t>
            </a:fld>
            <a:endParaRPr lang="et-EE"/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721558-15A4-4FD2-B196-20E28288DEC9}" type="datetimeFigureOut">
              <a:rPr lang="et-EE" smtClean="0"/>
              <a:t>8.03.2014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15A8-31BB-4184-BABB-3A0BC36E06A9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ööpnoo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Rööpnoo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721558-15A4-4FD2-B196-20E28288DEC9}" type="datetimeFigureOut">
              <a:rPr lang="et-EE" smtClean="0"/>
              <a:t>8.03.2014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15A8-31BB-4184-BABB-3A0BC36E06A9}" type="slidenum">
              <a:rPr lang="et-EE" smtClean="0"/>
              <a:t>‹#›</a:t>
            </a:fld>
            <a:endParaRPr lang="et-EE"/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721558-15A4-4FD2-B196-20E28288DEC9}" type="datetimeFigureOut">
              <a:rPr lang="et-EE" smtClean="0"/>
              <a:t>8.03.2014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15A8-31BB-4184-BABB-3A0BC36E06A9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721558-15A4-4FD2-B196-20E28288DEC9}" type="datetimeFigureOut">
              <a:rPr lang="et-EE" smtClean="0"/>
              <a:t>8.03.2014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15A8-31BB-4184-BABB-3A0BC36E06A9}" type="slidenum">
              <a:rPr lang="et-EE" smtClean="0"/>
              <a:t>‹#›</a:t>
            </a:fld>
            <a:endParaRPr lang="et-EE"/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721558-15A4-4FD2-B196-20E28288DEC9}" type="datetimeFigureOut">
              <a:rPr lang="et-EE" smtClean="0"/>
              <a:t>8.03.2014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15A8-31BB-4184-BABB-3A0BC36E06A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721558-15A4-4FD2-B196-20E28288DEC9}" type="datetimeFigureOut">
              <a:rPr lang="et-EE" smtClean="0"/>
              <a:t>8.03.2014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915A8-31BB-4184-BABB-3A0BC36E06A9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721558-15A4-4FD2-B196-20E28288DEC9}" type="datetimeFigureOut">
              <a:rPr lang="et-EE" smtClean="0"/>
              <a:t>8.03.2014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7915A8-31BB-4184-BABB-3A0BC36E06A9}" type="slidenum">
              <a:rPr lang="et-EE" smtClean="0"/>
              <a:t>‹#›</a:t>
            </a:fld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abakuju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äisnurkne kolmnur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irgkon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ööpnoo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Rööpnoo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bakuju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abakuju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äisnurkne kolmnur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irgkon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721558-15A4-4FD2-B196-20E28288DEC9}" type="datetimeFigureOut">
              <a:rPr lang="et-EE" smtClean="0"/>
              <a:t>8.03.2014</a:t>
            </a:fld>
            <a:endParaRPr lang="et-EE"/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7915A8-31BB-4184-BABB-3A0BC36E06A9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_NOtGgwx1II" TargetMode="External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tx1"/>
                </a:solidFill>
              </a:rPr>
              <a:t>Lülijalgsete hõimkond</a:t>
            </a:r>
            <a:br>
              <a:rPr lang="et-EE" dirty="0" smtClean="0">
                <a:solidFill>
                  <a:schemeClr val="tx1"/>
                </a:solidFill>
              </a:rPr>
            </a:br>
            <a:r>
              <a:rPr lang="et-EE" dirty="0" smtClean="0">
                <a:solidFill>
                  <a:schemeClr val="tx1"/>
                </a:solidFill>
              </a:rPr>
              <a:t>Ämblikud 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Koostas </a:t>
            </a:r>
            <a:r>
              <a:rPr lang="et-EE" dirty="0" err="1" smtClean="0"/>
              <a:t>MSc</a:t>
            </a:r>
            <a:r>
              <a:rPr lang="et-EE" dirty="0" smtClean="0"/>
              <a:t> Hille Arumäe</a:t>
            </a:r>
          </a:p>
          <a:p>
            <a:r>
              <a:rPr lang="et-EE" dirty="0" smtClean="0"/>
              <a:t>2014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4382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/>
          </a:bodyPr>
          <a:lstStyle/>
          <a:p>
            <a:r>
              <a:rPr lang="et-EE" sz="3200" b="1" dirty="0" smtClean="0"/>
              <a:t>Elupaik:</a:t>
            </a:r>
            <a:r>
              <a:rPr lang="et-EE" sz="3200" dirty="0" smtClean="0"/>
              <a:t> enamik maismaal, mõned veekogudes</a:t>
            </a:r>
          </a:p>
          <a:p>
            <a:r>
              <a:rPr lang="et-EE" sz="3200" b="1" dirty="0" smtClean="0"/>
              <a:t>Ehitus:</a:t>
            </a:r>
            <a:r>
              <a:rPr lang="et-EE" sz="3200" dirty="0" smtClean="0"/>
              <a:t> keha 2-osaline: pearindmik ja tagakeha; pearindmikule kinnituvad 8 jalga ja 8 lihtsilma</a:t>
            </a:r>
          </a:p>
          <a:p>
            <a:r>
              <a:rPr lang="et-EE" sz="3200" b="1" dirty="0" smtClean="0"/>
              <a:t>Eluviis:</a:t>
            </a:r>
            <a:r>
              <a:rPr lang="et-EE" sz="3200" dirty="0" smtClean="0"/>
              <a:t> üksikult elavad röövloomad</a:t>
            </a:r>
          </a:p>
          <a:p>
            <a:r>
              <a:rPr lang="et-EE" sz="3200" b="1" dirty="0" smtClean="0"/>
              <a:t>Paljunemine:</a:t>
            </a:r>
            <a:r>
              <a:rPr lang="et-EE" sz="3200" dirty="0" smtClean="0"/>
              <a:t> lahksugulised, munevad mune</a:t>
            </a:r>
            <a:endParaRPr lang="et-EE" sz="3200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4000" dirty="0" smtClean="0">
                <a:solidFill>
                  <a:schemeClr val="tx1"/>
                </a:solidFill>
              </a:rPr>
              <a:t>Ämblike ja ämblikulaadsete tunnused</a:t>
            </a:r>
            <a:endParaRPr lang="et-EE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4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tx1"/>
                </a:solidFill>
              </a:rPr>
              <a:t>Ämblikud </a:t>
            </a:r>
            <a:r>
              <a:rPr lang="et-EE" dirty="0" smtClean="0">
                <a:solidFill>
                  <a:schemeClr val="accent1"/>
                </a:solidFill>
              </a:rPr>
              <a:t>(</a:t>
            </a:r>
            <a:r>
              <a:rPr lang="et-EE" b="0" i="1" dirty="0" err="1" smtClean="0">
                <a:effectLst/>
              </a:rPr>
              <a:t>Araneae</a:t>
            </a:r>
            <a:r>
              <a:rPr lang="et-EE" b="0" i="1" dirty="0" smtClean="0">
                <a:effectLst/>
              </a:rPr>
              <a:t>)</a:t>
            </a:r>
            <a:endParaRPr lang="et-EE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y.delfi.ee/norm/contest/2/35179_837WH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752" y="3789040"/>
            <a:ext cx="4320247" cy="309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323528" y="152605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t-EE" sz="3200" dirty="0" smtClean="0"/>
              <a:t>Maailmas </a:t>
            </a:r>
            <a:r>
              <a:rPr lang="fi-FI" sz="3200" dirty="0"/>
              <a:t>üle 42 000 liigi ja Eestis üle 520 liigi.</a:t>
            </a:r>
            <a:endParaRPr lang="et-EE" sz="3200" dirty="0" smtClean="0"/>
          </a:p>
          <a:p>
            <a:r>
              <a:rPr lang="et-EE" sz="3200" dirty="0" smtClean="0"/>
              <a:t>Keha kaetud karvadega</a:t>
            </a:r>
          </a:p>
          <a:p>
            <a:r>
              <a:rPr lang="et-EE" sz="3200" dirty="0" smtClean="0"/>
              <a:t>Lihtsilmad ja halb nägemine (valgus, vari ja liikumine)</a:t>
            </a:r>
          </a:p>
          <a:p>
            <a:r>
              <a:rPr lang="et-EE" sz="3200" dirty="0" smtClean="0"/>
              <a:t>Jalgadega kõnnivad,				       kombivad ja koovad				 võrku</a:t>
            </a:r>
          </a:p>
          <a:p>
            <a:r>
              <a:rPr lang="et-EE" sz="3200" dirty="0" smtClean="0"/>
              <a:t>Jätked toitumiseks</a:t>
            </a:r>
          </a:p>
          <a:p>
            <a:pPr marL="109728" indent="0">
              <a:buNone/>
            </a:pPr>
            <a:endParaRPr lang="et-EE" sz="3200" dirty="0" smtClean="0"/>
          </a:p>
          <a:p>
            <a:pPr marL="109728" indent="0">
              <a:buNone/>
            </a:pP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311860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tx1"/>
                </a:solidFill>
              </a:rPr>
              <a:t>Ämblike toitumisviis</a:t>
            </a:r>
            <a:endParaRPr lang="et-EE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y.delfi.ee/norm/127991/7556777_kA6yCz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524125"/>
            <a:ext cx="6000750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foto.dvaa.ee/images/pilt1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916" y="2533649"/>
            <a:ext cx="6667500" cy="43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Püüavad saaki püünisvõrguga või varitsedes ja hüpates</a:t>
            </a:r>
          </a:p>
          <a:p>
            <a:r>
              <a:rPr lang="et-EE" sz="3200" dirty="0" smtClean="0"/>
              <a:t>Kehaväline seedimine 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295374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albums.rate.ee/1/5/9/159f84265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94594"/>
            <a:ext cx="1813383" cy="271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Kõnnivad kehavedeliku rõhku muutes</a:t>
            </a:r>
          </a:p>
          <a:p>
            <a:pPr lvl="1"/>
            <a:r>
              <a:rPr lang="et-EE" dirty="0"/>
              <a:t>jala kõverdamiseks lihased</a:t>
            </a:r>
          </a:p>
          <a:p>
            <a:pPr lvl="1"/>
            <a:r>
              <a:rPr lang="et-EE" dirty="0"/>
              <a:t>jala sirutamiseks </a:t>
            </a:r>
            <a:r>
              <a:rPr lang="et-EE" dirty="0" smtClean="0"/>
              <a:t>siserõhk</a:t>
            </a:r>
            <a:endParaRPr lang="et-EE" dirty="0"/>
          </a:p>
          <a:p>
            <a:r>
              <a:rPr lang="et-EE" dirty="0" smtClean="0"/>
              <a:t>Ronivad võrguniidil</a:t>
            </a:r>
          </a:p>
          <a:p>
            <a:r>
              <a:rPr lang="et-EE" dirty="0" smtClean="0"/>
              <a:t>Härmalõngad </a:t>
            </a:r>
          </a:p>
          <a:p>
            <a:pPr marL="393192" lvl="1" indent="0">
              <a:buNone/>
            </a:pPr>
            <a:endParaRPr lang="et-EE" dirty="0" smtClean="0"/>
          </a:p>
          <a:p>
            <a:pPr lvl="1"/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tx1"/>
                </a:solidFill>
              </a:rPr>
              <a:t>Ämblike liikumisviis</a:t>
            </a:r>
            <a:endParaRPr lang="et-EE" dirty="0">
              <a:solidFill>
                <a:schemeClr val="tx1"/>
              </a:solidFill>
            </a:endParaRPr>
          </a:p>
        </p:txBody>
      </p:sp>
      <p:pic>
        <p:nvPicPr>
          <p:cNvPr id="4100" name="Picture 4" descr="http://quickfly.ru/uploads/posts/2011-08/1312375353_Theraphosa_blondi_3_fo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3268031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0072" y="2790581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Hiid linnutapik 170g ja 30 cm 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1122435" y="5738725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Must lesk 3,8 / 0,75 cm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662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kaiserslauternamerican.com/artman2/uploads/3/Page_8_453087main_9875-11605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76" y="3361556"/>
            <a:ext cx="2237724" cy="349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>
                <a:hlinkClick r:id="rId3"/>
              </a:rPr>
              <a:t>Skorpionid</a:t>
            </a:r>
            <a:endParaRPr lang="et-EE" sz="3200" dirty="0" smtClean="0"/>
          </a:p>
          <a:p>
            <a:r>
              <a:rPr lang="et-EE" sz="3200" dirty="0" smtClean="0"/>
              <a:t>Puugid</a:t>
            </a:r>
          </a:p>
          <a:p>
            <a:r>
              <a:rPr lang="et-EE" sz="3200" dirty="0" smtClean="0"/>
              <a:t>Lestad</a:t>
            </a:r>
          </a:p>
          <a:p>
            <a:r>
              <a:rPr lang="et-EE" sz="3200" dirty="0" err="1" smtClean="0"/>
              <a:t>Koibikud</a:t>
            </a:r>
            <a:r>
              <a:rPr lang="et-EE" sz="3200" dirty="0" smtClean="0"/>
              <a:t> </a:t>
            </a:r>
            <a:endParaRPr lang="et-EE" sz="3200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tx1"/>
                </a:solidFill>
              </a:rPr>
              <a:t>Ämblikulaadsed </a:t>
            </a:r>
            <a:endParaRPr lang="et-EE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encrypted-tbn1.gstatic.com/images?q=tbn:ANd9GcQRg6hTPbZx6qqL8WyKVDtbkK8ETeWYWkgC_qhQi5R_kyUj2ID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9040"/>
            <a:ext cx="289560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naturfoto-cz.de/bilder/sevcik/skorpion--opisthophthalmus-s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3042"/>
            <a:ext cx="4211961" cy="392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g3.nh.ee/images/pix/file3951506_puuk_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835953"/>
            <a:ext cx="2157116" cy="200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skin.rs/slike/sugara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816" y="3041638"/>
            <a:ext cx="2651233" cy="17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2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t-EE" sz="3200" dirty="0" smtClean="0"/>
              <a:t>Ämblikud ja ämblikulaadsed</a:t>
            </a:r>
          </a:p>
          <a:p>
            <a:r>
              <a:rPr lang="et-EE" sz="3200" dirty="0" err="1" smtClean="0"/>
              <a:t>Õp</a:t>
            </a:r>
            <a:r>
              <a:rPr lang="et-EE" sz="3200" dirty="0" smtClean="0"/>
              <a:t> lk 30 - 31</a:t>
            </a:r>
            <a:endParaRPr lang="et-EE" sz="3200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tx1"/>
                </a:solidFill>
              </a:rPr>
              <a:t>Kodus õppida!</a:t>
            </a:r>
            <a:endParaRPr lang="et-EE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s://lear.inrialpes.fr/people/gordo/ImageNetResults/sift1000_accuracy/images_sift/ILSVRC2012_val_00023301.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20888"/>
            <a:ext cx="4762500" cy="4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4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gunemine">
  <a:themeElements>
    <a:clrScheme name="Külgnevu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ogunemin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ogunemi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131</Words>
  <Application>Microsoft Office PowerPoint</Application>
  <PresentationFormat>Ekraaniseanss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7</vt:i4>
      </vt:variant>
    </vt:vector>
  </HeadingPairs>
  <TitlesOfParts>
    <vt:vector size="8" baseType="lpstr">
      <vt:lpstr>Kogunemine</vt:lpstr>
      <vt:lpstr>Lülijalgsete hõimkond Ämblikud </vt:lpstr>
      <vt:lpstr>Ämblike ja ämblikulaadsete tunnused</vt:lpstr>
      <vt:lpstr>Ämblikud (Araneae)</vt:lpstr>
      <vt:lpstr>Ämblike toitumisviis</vt:lpstr>
      <vt:lpstr>Ämblike liikumisviis</vt:lpstr>
      <vt:lpstr>Ämblikulaadsed </vt:lpstr>
      <vt:lpstr>Kodus õppida!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Lülijalgsete hõimkond Ämblikud</dc:title>
  <dc:creator>Hille Arumäe</dc:creator>
  <cp:lastModifiedBy>Hille Arumäe</cp:lastModifiedBy>
  <cp:revision>7</cp:revision>
  <dcterms:created xsi:type="dcterms:W3CDTF">2014-03-05T07:40:10Z</dcterms:created>
  <dcterms:modified xsi:type="dcterms:W3CDTF">2014-03-08T17:55:59Z</dcterms:modified>
</cp:coreProperties>
</file>