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283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100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61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628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778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721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8759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910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314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94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573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AF1E6-710C-40A6-9B4B-5C5E0AB606AE}" type="datetimeFigureOut">
              <a:rPr lang="et-EE" smtClean="0"/>
              <a:t>27.03.2016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F2D2-2D7B-4CF7-AA3E-3D6A0B6B4F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610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ee/url?sa=i&amp;rct=j&amp;q=&amp;esrc=s&amp;frm=1&amp;source=images&amp;cd=&amp;cad=rja&amp;docid=X3huZukU8lsrUM&amp;tbnid=2aEh2PcAE6cd3M:&amp;ved=0CAUQjRw&amp;url=http://www.bugpeople.org/taxa/Hymenoptera/Apidae/Apis_mellifera/Apis_melliferaPage.htm&amp;ei=2OFNUYzxD9Oa1AWkvoCgCg&amp;bvm=bv.44158598,d.ZWU&amp;psig=AFQjCNGGWPFunWjgftuAv1jeVMllyNZ-5w&amp;ust=136414497304405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ee/url?sa=i&amp;rct=j&amp;q=&amp;esrc=s&amp;frm=1&amp;source=images&amp;cd=&amp;cad=rja&amp;docid=jqiMEFWeexYtMM&amp;tbnid=bGW8LyJEX2SsaM:&amp;ved=0CAUQjRw&amp;url=http://www.naturephoto-cz.com/apis-mellifera-photo_lat-3282.html&amp;ei=eOFNUdfCPOzZ0QXRj4HABg&amp;bvm=bv.44158598,d.ZWU&amp;psig=AFQjCNGLFdQfSFOZoG4OWImh025LQpCLKQ&amp;ust=136414487307688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eopardyapp.com/play/llijalgsed" TargetMode="External"/><Relationship Id="rId4" Type="http://schemas.openxmlformats.org/officeDocument/2006/relationships/hyperlink" Target="jeopardylabs.com/play/llijalgs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3568" y="1513020"/>
            <a:ext cx="7772400" cy="1470025"/>
          </a:xfrm>
        </p:spPr>
        <p:txBody>
          <a:bodyPr/>
          <a:lstStyle/>
          <a:p>
            <a:r>
              <a:rPr lang="et-E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KODUMESILANE ehk meemesilane</a:t>
            </a:r>
            <a:endParaRPr lang="et-EE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115616" y="4283319"/>
            <a:ext cx="6400800" cy="1752600"/>
          </a:xfrm>
        </p:spPr>
        <p:txBody>
          <a:bodyPr/>
          <a:lstStyle/>
          <a:p>
            <a:r>
              <a:rPr lang="et-EE" dirty="0" smtClean="0"/>
              <a:t>Hille Arumäe</a:t>
            </a:r>
          </a:p>
          <a:p>
            <a:r>
              <a:rPr lang="et-EE" dirty="0" smtClean="0"/>
              <a:t>VG 2013</a:t>
            </a:r>
            <a:endParaRPr lang="et-EE" dirty="0"/>
          </a:p>
        </p:txBody>
      </p:sp>
      <p:pic>
        <p:nvPicPr>
          <p:cNvPr id="1028" name="Picture 4" descr="http://www.bugpeople.org/taxa/Hymenoptera/Apidae/Apis_mellifera/2000-0430-0112-00062-Apis_mellifera(@laterum)-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4096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bugpeople.org/taxa/Hymenoptera/Apidae/Apis_mellifera/2000-0430-0112-00062-Apis_mellifera(@laterum)-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3150095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Mesilased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et-EE" b="1" dirty="0" smtClean="0"/>
              <a:t>Mesilane</a:t>
            </a:r>
            <a:r>
              <a:rPr lang="et-EE" dirty="0" smtClean="0"/>
              <a:t> (</a:t>
            </a:r>
            <a:r>
              <a:rPr lang="et-EE" i="1" dirty="0" err="1" smtClean="0"/>
              <a:t>Apis</a:t>
            </a:r>
            <a:r>
              <a:rPr lang="et-EE" dirty="0" smtClean="0"/>
              <a:t>) on kiletiivaliste seltsi mesilaste sugukonda kuuluv putukate perekond.</a:t>
            </a:r>
          </a:p>
          <a:p>
            <a:r>
              <a:rPr lang="et-EE" dirty="0" smtClean="0"/>
              <a:t>Meemesilane on üks vähestest kodustatud putukatest.</a:t>
            </a:r>
          </a:p>
          <a:p>
            <a:r>
              <a:rPr lang="et-EE" dirty="0" smtClean="0"/>
              <a:t>Mesilaste kasvatamist nimetatakse </a:t>
            </a:r>
            <a:r>
              <a:rPr lang="et-EE" b="1" dirty="0" smtClean="0"/>
              <a:t>mesinduseks.</a:t>
            </a:r>
            <a:r>
              <a:rPr lang="et-EE" dirty="0" smtClean="0"/>
              <a:t> Kodustatuna peetakse meemesilast ja india mesilast.</a:t>
            </a:r>
          </a:p>
          <a:p>
            <a:pPr marL="0" indent="0">
              <a:buNone/>
            </a:pPr>
            <a:r>
              <a:rPr lang="et-EE" dirty="0" smtClean="0"/>
              <a:t>Tähtsus: </a:t>
            </a:r>
          </a:p>
          <a:p>
            <a:r>
              <a:rPr lang="et-EE" dirty="0" smtClean="0"/>
              <a:t>kasvatatakse mee saamiseks, </a:t>
            </a:r>
          </a:p>
          <a:p>
            <a:r>
              <a:rPr lang="et-EE" dirty="0" smtClean="0"/>
              <a:t>saadakse ka mesilasvaha ja mesilasmürki,</a:t>
            </a:r>
          </a:p>
          <a:p>
            <a:r>
              <a:rPr lang="et-EE" dirty="0" smtClean="0"/>
              <a:t>õistaimede tolmeldajad (risttolmlemine).</a:t>
            </a:r>
          </a:p>
          <a:p>
            <a:pPr marL="0" indent="0">
              <a:buNone/>
            </a:pPr>
            <a:r>
              <a:rPr lang="et-EE" dirty="0" smtClean="0"/>
              <a:t> Nad toituvad nektarist ja õietolmust ning ronivad neid otsides õitesse, kus õietolm neile külge jääb. Selle õietolmu kannavad nad üle järgmistesse õitesse, teostades sel viisil.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716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Ühiselulised putukad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Koloonias e mesitarus elab üks mesilaspere</a:t>
            </a:r>
          </a:p>
          <a:p>
            <a:pPr lvl="1"/>
            <a:r>
              <a:rPr lang="et-EE" dirty="0"/>
              <a:t> </a:t>
            </a:r>
            <a:r>
              <a:rPr lang="et-EE" dirty="0" smtClean="0"/>
              <a:t>üks mesilasema,</a:t>
            </a:r>
          </a:p>
          <a:p>
            <a:pPr lvl="1"/>
            <a:r>
              <a:rPr lang="et-EE" dirty="0" smtClean="0"/>
              <a:t> kuni 70 000 töölist ehk suguvõimetut emamesilast,</a:t>
            </a:r>
          </a:p>
          <a:p>
            <a:pPr lvl="1"/>
            <a:r>
              <a:rPr lang="et-EE" dirty="0"/>
              <a:t> </a:t>
            </a:r>
            <a:r>
              <a:rPr lang="et-EE" dirty="0" smtClean="0"/>
              <a:t>200 - 2000 leske ehk isasmesilast.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7030A0"/>
                </a:solidFill>
              </a:rPr>
              <a:t>Millised on pereliikmete ülesanded? Vt õp lk 39</a:t>
            </a:r>
          </a:p>
          <a:p>
            <a:r>
              <a:rPr lang="et-EE" dirty="0" smtClean="0"/>
              <a:t>Talvel magavad mesitarus koos mesilasema ja </a:t>
            </a:r>
            <a:r>
              <a:rPr lang="et-EE" dirty="0"/>
              <a:t>mitusada </a:t>
            </a:r>
            <a:r>
              <a:rPr lang="et-EE" dirty="0" smtClean="0"/>
              <a:t>töölist.</a:t>
            </a:r>
          </a:p>
          <a:p>
            <a:r>
              <a:rPr lang="et-EE" dirty="0" smtClean="0"/>
              <a:t>Kevadel kooruvad viljastatud munadest töömesilased, uus mesilasema ja viljastamata munadest lesed.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244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t-EE" dirty="0" smtClean="0"/>
              <a:t>Mesilasema </a:t>
            </a:r>
            <a:endParaRPr lang="et-EE" dirty="0"/>
          </a:p>
        </p:txBody>
      </p:sp>
      <p:pic>
        <p:nvPicPr>
          <p:cNvPr id="2050" name="Picture 2" descr="F:\Minu pildid\Baka_Kokkutulekud\Kokkut_Suurejõel2011\Kokkutulek2011 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Mesilate toodang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t-EE" b="1" dirty="0" smtClean="0"/>
              <a:t>Mesi</a:t>
            </a:r>
            <a:r>
              <a:rPr lang="et-EE" dirty="0" smtClean="0"/>
              <a:t> - mett </a:t>
            </a:r>
            <a:r>
              <a:rPr lang="et-EE" dirty="0"/>
              <a:t>vajavad mesilased aastaringselt</a:t>
            </a:r>
            <a:r>
              <a:rPr lang="et-EE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 smtClean="0"/>
              <a:t>Mesilasvaha</a:t>
            </a:r>
            <a:r>
              <a:rPr lang="et-EE" dirty="0" smtClean="0"/>
              <a:t> - mesilased ehitavad tarusse vahast kuusnurksed kärjekannud.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/>
              <a:t>T</a:t>
            </a:r>
            <a:r>
              <a:rPr lang="et-EE" dirty="0" smtClean="0"/>
              <a:t>öödeldud õietolm e </a:t>
            </a:r>
            <a:r>
              <a:rPr lang="et-EE" b="1" dirty="0" smtClean="0"/>
              <a:t>suir </a:t>
            </a:r>
            <a:r>
              <a:rPr lang="et-EE" dirty="0" smtClean="0"/>
              <a:t>–</a:t>
            </a:r>
            <a:r>
              <a:rPr lang="et-EE" b="1" dirty="0" smtClean="0"/>
              <a:t> </a:t>
            </a:r>
            <a:r>
              <a:rPr lang="et-EE" dirty="0" smtClean="0"/>
              <a:t>vastsete toit. 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/>
              <a:t>Taruvaik</a:t>
            </a:r>
            <a:r>
              <a:rPr lang="et-EE" dirty="0"/>
              <a:t> - tihendatakse praod.</a:t>
            </a:r>
          </a:p>
          <a:p>
            <a:pPr marL="514350" indent="-514350">
              <a:buFont typeface="+mj-lt"/>
              <a:buAutoNum type="arabicPeriod"/>
            </a:pPr>
            <a:r>
              <a:rPr lang="et-EE" b="1" dirty="0" smtClean="0"/>
              <a:t>Haue</a:t>
            </a:r>
            <a:r>
              <a:rPr lang="et-EE" dirty="0" smtClean="0"/>
              <a:t>: munad, vastsed ja nukud.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7030A0"/>
                </a:solidFill>
              </a:rPr>
              <a:t>Millest valmistatakse vaha? mett? suira? taruvaiku?</a:t>
            </a:r>
          </a:p>
          <a:p>
            <a:r>
              <a:rPr lang="et-EE" dirty="0" smtClean="0"/>
              <a:t>Vt õp lk 38 - 39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57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aturephoto-cz.com/photos/others/apis-mellifera-3410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95" y="2983045"/>
            <a:ext cx="53625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Mis need on?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dirty="0" smtClean="0"/>
              <a:t>Suir</a:t>
            </a:r>
            <a:endParaRPr lang="et-EE" dirty="0" smtClean="0"/>
          </a:p>
          <a:p>
            <a:r>
              <a:rPr lang="et-EE" dirty="0" smtClean="0"/>
              <a:t>Sülem</a:t>
            </a:r>
          </a:p>
          <a:p>
            <a:r>
              <a:rPr lang="et-EE" dirty="0" smtClean="0"/>
              <a:t>Vastsed</a:t>
            </a:r>
          </a:p>
          <a:p>
            <a:r>
              <a:rPr lang="et-EE" dirty="0" smtClean="0"/>
              <a:t>Sumistid</a:t>
            </a:r>
            <a:endParaRPr lang="et-EE" dirty="0" smtClean="0"/>
          </a:p>
          <a:p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Kordamine</a:t>
            </a:r>
          </a:p>
          <a:p>
            <a:pPr marL="0" indent="0">
              <a:buNone/>
            </a:pPr>
            <a:r>
              <a:rPr lang="et-EE" dirty="0" smtClean="0">
                <a:hlinkClick r:id="rId4" action="ppaction://hlinkfile"/>
              </a:rPr>
              <a:t>KULDVILLAK</a:t>
            </a:r>
            <a:r>
              <a:rPr lang="et-EE" dirty="0" smtClean="0"/>
              <a:t>12</a:t>
            </a:r>
          </a:p>
          <a:p>
            <a:pPr marL="0" indent="0">
              <a:buNone/>
            </a:pPr>
            <a:r>
              <a:rPr lang="et-EE" dirty="0" smtClean="0">
                <a:hlinkClick r:id="rId5"/>
              </a:rPr>
              <a:t>Kuldvillak</a:t>
            </a:r>
            <a:r>
              <a:rPr lang="et-EE" dirty="0" smtClean="0"/>
              <a:t> 16 </a:t>
            </a:r>
            <a:endParaRPr lang="et-EE" dirty="0" smtClean="0"/>
          </a:p>
          <a:p>
            <a:pPr marL="0" indent="0">
              <a:buNone/>
            </a:pPr>
            <a:r>
              <a:rPr lang="et-EE" u="sng" dirty="0">
                <a:hlinkClick r:id="rId5"/>
              </a:rPr>
              <a:t>http://www.jeopardyapp.com/play/llijalgsed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19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inu pildid\Baka_Kokkutulekud\Kokkut_Suurejõel2011\Kokkutulek2011 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65597"/>
            <a:ext cx="8576500" cy="6240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dirty="0" smtClean="0">
                <a:solidFill>
                  <a:srgbClr val="92D050"/>
                </a:solidFill>
              </a:rPr>
              <a:t>Kodus õppida!</a:t>
            </a:r>
            <a:endParaRPr lang="et-EE" b="1" dirty="0">
              <a:solidFill>
                <a:srgbClr val="92D050"/>
              </a:solidFill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80834" y="132262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rgbClr val="FFFF00"/>
                </a:solidFill>
              </a:rPr>
              <a:t>KONTROLLTÖÖKS  </a:t>
            </a:r>
          </a:p>
          <a:p>
            <a:pPr marL="0" indent="0">
              <a:buNone/>
            </a:pPr>
            <a:r>
              <a:rPr lang="et-EE" b="1" dirty="0" smtClean="0">
                <a:solidFill>
                  <a:srgbClr val="FFFF00"/>
                </a:solidFill>
              </a:rPr>
              <a:t>Lülijalgsete tunnused ja seltsid  </a:t>
            </a:r>
            <a:endParaRPr lang="et-EE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t-EE" dirty="0" smtClean="0">
                <a:solidFill>
                  <a:srgbClr val="FFFF00"/>
                </a:solidFill>
              </a:rPr>
              <a:t>Lülijalgsed õp lk 26 - 38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FFC000"/>
                </a:solidFill>
              </a:rPr>
              <a:t>  </a:t>
            </a:r>
            <a:r>
              <a:rPr lang="et-EE" b="1" dirty="0" smtClean="0">
                <a:solidFill>
                  <a:srgbClr val="FFC000"/>
                </a:solidFill>
              </a:rPr>
              <a:t>4. aprill</a:t>
            </a:r>
            <a:endParaRPr lang="et-E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236</Words>
  <Application>Microsoft Office PowerPoint</Application>
  <PresentationFormat>Ekraaniseanss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8" baseType="lpstr">
      <vt:lpstr>Tarkvarakomplekti Office kujundus</vt:lpstr>
      <vt:lpstr>KODUMESILANE ehk meemesilane</vt:lpstr>
      <vt:lpstr>Mesilased </vt:lpstr>
      <vt:lpstr>Ühiselulised putukad</vt:lpstr>
      <vt:lpstr>Mesilasema </vt:lpstr>
      <vt:lpstr>Mesilate toodang</vt:lpstr>
      <vt:lpstr>Mis need on?</vt:lpstr>
      <vt:lpstr>Kodus õppida!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KODUMESILANE ehk meemesilane</dc:title>
  <dc:creator>hille</dc:creator>
  <cp:lastModifiedBy>Hille</cp:lastModifiedBy>
  <cp:revision>17</cp:revision>
  <dcterms:created xsi:type="dcterms:W3CDTF">2013-03-23T16:25:32Z</dcterms:created>
  <dcterms:modified xsi:type="dcterms:W3CDTF">2016-03-27T19:11:53Z</dcterms:modified>
</cp:coreProperties>
</file>