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57" r:id="rId10"/>
    <p:sldId id="265" r:id="rId11"/>
    <p:sldId id="264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Keskmine laad 1 – rõh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Keskmine laad 1 – rõh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Keskmine laad 3 – rõh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Keskmine laad 3 – rõhk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Keskmine laad 3 – rõh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72878D-5FE3-4A5A-A6DB-CB94BE6C8C66}" type="datetimeFigureOut">
              <a:rPr lang="et-EE" smtClean="0"/>
              <a:t>24.01.2014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3C512E-E7B2-4F9D-9B98-09EBEA0EA086}" type="slidenum">
              <a:rPr lang="et-EE" smtClean="0"/>
              <a:t>‹#›</a:t>
            </a:fld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kterirakuehitusjaendospoorid.edicypages.com/sissejuhatu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akterirakuehitusjaendospoorid.edicypages.com/sissejuhat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58914" y="620688"/>
            <a:ext cx="7772400" cy="1470025"/>
          </a:xfrm>
        </p:spPr>
        <p:txBody>
          <a:bodyPr/>
          <a:lstStyle/>
          <a:p>
            <a:r>
              <a:rPr lang="et-EE" dirty="0" smtClean="0"/>
              <a:t>Bakterid </a:t>
            </a:r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10519"/>
            <a:ext cx="6000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7639" y="2132856"/>
            <a:ext cx="6400800" cy="1752600"/>
          </a:xfrm>
        </p:spPr>
        <p:txBody>
          <a:bodyPr/>
          <a:lstStyle/>
          <a:p>
            <a:r>
              <a:rPr lang="et-EE" b="1" dirty="0" err="1" smtClean="0"/>
              <a:t>Õp</a:t>
            </a:r>
            <a:r>
              <a:rPr lang="et-EE" b="1" dirty="0" smtClean="0"/>
              <a:t> lk 72 – 75</a:t>
            </a:r>
          </a:p>
          <a:p>
            <a:r>
              <a:rPr lang="et-EE" dirty="0" smtClean="0"/>
              <a:t>Koostas </a:t>
            </a:r>
            <a:r>
              <a:rPr lang="et-EE" dirty="0" err="1" smtClean="0"/>
              <a:t>MSc</a:t>
            </a:r>
            <a:r>
              <a:rPr lang="et-EE" dirty="0" smtClean="0"/>
              <a:t> Hille Arumäe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13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Bakteri ehitus</a:t>
            </a:r>
            <a:br>
              <a:rPr lang="et-EE" dirty="0" smtClean="0"/>
            </a:br>
            <a:r>
              <a:rPr lang="et-EE" dirty="0" smtClean="0"/>
              <a:t>vt õp lk 75 </a:t>
            </a:r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24933"/>
            <a:ext cx="5549568" cy="32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661248"/>
            <a:ext cx="659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hlinkClick r:id="rId3"/>
              </a:rPr>
              <a:t>http://bakterirakuehitusjaendospoorid.edicypages.com/sissejuhatus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430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Bakteriraku osad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289623"/>
              </p:ext>
            </p:extLst>
          </p:nvPr>
        </p:nvGraphicFramePr>
        <p:xfrm>
          <a:off x="457200" y="1600200"/>
          <a:ext cx="8229600" cy="495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608"/>
                <a:gridCol w="2808312"/>
                <a:gridCol w="3034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Bakteriraku  osa</a:t>
                      </a:r>
                      <a:endParaRPr lang="et-E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Koostis </a:t>
                      </a:r>
                      <a:endParaRPr lang="et-E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Vajalikkus</a:t>
                      </a:r>
                      <a:endParaRPr lang="et-E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err="1" smtClean="0"/>
                        <a:t>Tsütoplasma</a:t>
                      </a:r>
                      <a:r>
                        <a:rPr lang="et-EE" baseline="0" dirty="0" smtClean="0"/>
                        <a:t> </a:t>
                      </a:r>
                      <a:r>
                        <a:rPr lang="et-EE" dirty="0" smtClean="0"/>
                        <a:t>membraan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50%</a:t>
                      </a:r>
                      <a:r>
                        <a:rPr lang="et-EE" baseline="0" dirty="0" smtClean="0"/>
                        <a:t> v</a:t>
                      </a:r>
                      <a:r>
                        <a:rPr lang="et-EE" dirty="0" smtClean="0"/>
                        <a:t>algud, 50% lipiidid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Laseb</a:t>
                      </a:r>
                      <a:r>
                        <a:rPr lang="et-EE" baseline="0" dirty="0" smtClean="0"/>
                        <a:t> läbi toitaineid</a:t>
                      </a:r>
                      <a:r>
                        <a:rPr lang="et-EE" dirty="0" smtClean="0"/>
                        <a:t>, eritab ensüüme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Rakukest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err="1" smtClean="0"/>
                        <a:t>Polüsahhariidid</a:t>
                      </a:r>
                      <a:r>
                        <a:rPr lang="et-EE" dirty="0" smtClean="0"/>
                        <a:t>, valgud, lipiidid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Annab</a:t>
                      </a:r>
                      <a:r>
                        <a:rPr lang="et-EE" baseline="0" dirty="0" smtClean="0"/>
                        <a:t> kuju, k</a:t>
                      </a:r>
                      <a:r>
                        <a:rPr lang="et-EE" dirty="0" smtClean="0"/>
                        <a:t>aitseb  väliskeskkonna mõjude eest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Limakapsel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Lima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Kaitseks ja liikumiseks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Rõngaskromosoom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 DNA molekul (geene kuni 6000)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Paljunemiseks</a:t>
                      </a:r>
                      <a:r>
                        <a:rPr lang="et-EE" baseline="0" dirty="0" smtClean="0"/>
                        <a:t>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err="1" smtClean="0"/>
                        <a:t>Plasmiid</a:t>
                      </a:r>
                      <a:r>
                        <a:rPr lang="et-EE" dirty="0" smtClean="0"/>
                        <a:t>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DNA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Ainevahetuse reguleerimine, ensüümide sünteesiks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Ribosoomid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err="1" smtClean="0"/>
                        <a:t>rRNA</a:t>
                      </a:r>
                      <a:r>
                        <a:rPr lang="et-EE" dirty="0" smtClean="0"/>
                        <a:t>, valgud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Valkude süntees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Vibur</a:t>
                      </a:r>
                      <a:r>
                        <a:rPr lang="et-EE" baseline="0" dirty="0" smtClean="0"/>
                        <a:t> või</a:t>
                      </a:r>
                      <a:r>
                        <a:rPr lang="et-EE" dirty="0" smtClean="0"/>
                        <a:t> karvakesed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Valgud,</a:t>
                      </a:r>
                      <a:r>
                        <a:rPr lang="et-EE" baseline="0" dirty="0" smtClean="0"/>
                        <a:t> neis pole </a:t>
                      </a:r>
                      <a:r>
                        <a:rPr lang="et-EE" baseline="0" dirty="0" err="1" smtClean="0"/>
                        <a:t>mikrotuubuleid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Liikumiseks, kinnitumiseks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err="1" smtClean="0"/>
                        <a:t>Gaasivakuool</a:t>
                      </a:r>
                      <a:r>
                        <a:rPr lang="et-EE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Valguline</a:t>
                      </a:r>
                      <a:r>
                        <a:rPr lang="et-EE" baseline="0" dirty="0" smtClean="0"/>
                        <a:t> membraan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Ujuvuse</a:t>
                      </a:r>
                      <a:r>
                        <a:rPr lang="et-EE" baseline="0" dirty="0" smtClean="0"/>
                        <a:t> reguleerimiseks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Paljunemine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lnSpcReduction="10000"/>
          </a:bodyPr>
          <a:lstStyle/>
          <a:p>
            <a:r>
              <a:rPr lang="et-EE" sz="3200" dirty="0" smtClean="0">
                <a:solidFill>
                  <a:schemeClr val="tx1"/>
                </a:solidFill>
              </a:rPr>
              <a:t>Pooldudes – laboris 20 min või 1-2 tunni jooksul, looduses korra ööpäevas. (Vt õp lk 74)</a:t>
            </a:r>
          </a:p>
          <a:p>
            <a:pPr marL="0" indent="0">
              <a:buNone/>
            </a:pPr>
            <a:r>
              <a:rPr lang="et-EE" sz="3200" dirty="0">
                <a:solidFill>
                  <a:schemeClr val="tx1"/>
                </a:solidFill>
              </a:rPr>
              <a:t>B</a:t>
            </a:r>
            <a:r>
              <a:rPr lang="et-EE" sz="3200" dirty="0" smtClean="0">
                <a:solidFill>
                  <a:schemeClr val="tx1"/>
                </a:solidFill>
              </a:rPr>
              <a:t>akterid moodustavad ebasoodsate tingimuste üleelamiseks: </a:t>
            </a:r>
          </a:p>
          <a:p>
            <a:r>
              <a:rPr lang="et-EE" sz="3200" dirty="0" smtClean="0">
                <a:solidFill>
                  <a:schemeClr val="tx1"/>
                </a:solidFill>
              </a:rPr>
              <a:t>Spoore</a:t>
            </a:r>
          </a:p>
          <a:p>
            <a:r>
              <a:rPr lang="et-EE" sz="3200" dirty="0" smtClean="0">
                <a:solidFill>
                  <a:schemeClr val="tx1"/>
                </a:solidFill>
              </a:rPr>
              <a:t>G+ bakterid ka </a:t>
            </a:r>
            <a:r>
              <a:rPr lang="et-EE" sz="3200" dirty="0" err="1" smtClean="0">
                <a:solidFill>
                  <a:schemeClr val="tx1"/>
                </a:solidFill>
              </a:rPr>
              <a:t>endospoore</a:t>
            </a:r>
            <a:r>
              <a:rPr lang="et-EE" sz="3200" dirty="0">
                <a:solidFill>
                  <a:schemeClr val="tx1"/>
                </a:solidFill>
              </a:rPr>
              <a:t> </a:t>
            </a:r>
            <a:r>
              <a:rPr lang="et-EE" sz="3200" dirty="0" smtClean="0">
                <a:solidFill>
                  <a:schemeClr val="tx1"/>
                </a:solidFill>
              </a:rPr>
              <a:t>(taluvad UV-kiirgust, temp kuni 121 kraadi C)</a:t>
            </a:r>
          </a:p>
          <a:p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1141864" y="6165304"/>
            <a:ext cx="659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hlinkClick r:id="rId2"/>
              </a:rPr>
              <a:t>http://bakterirakuehitusjaendospoorid.edicypages.com/sissejuhatus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08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87" y="4849021"/>
            <a:ext cx="2286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Bakterite tähtsus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 smtClean="0">
                <a:solidFill>
                  <a:schemeClr val="tx1"/>
                </a:solidFill>
              </a:rPr>
              <a:t>Teha vihikusse konspekt </a:t>
            </a:r>
          </a:p>
          <a:p>
            <a:pPr marL="0" indent="0">
              <a:buNone/>
            </a:pPr>
            <a:r>
              <a:rPr lang="et-EE" sz="3600" dirty="0" smtClean="0">
                <a:solidFill>
                  <a:schemeClr val="tx1"/>
                </a:solidFill>
              </a:rPr>
              <a:t>õp lk 76 – 80</a:t>
            </a:r>
          </a:p>
          <a:p>
            <a:r>
              <a:rPr lang="et-EE" sz="3600" b="1" dirty="0" err="1">
                <a:solidFill>
                  <a:schemeClr val="tx1"/>
                </a:solidFill>
              </a:rPr>
              <a:t>Probiootilised</a:t>
            </a:r>
            <a:r>
              <a:rPr lang="et-EE" sz="3600" b="1" dirty="0">
                <a:solidFill>
                  <a:schemeClr val="tx1"/>
                </a:solidFill>
              </a:rPr>
              <a:t> </a:t>
            </a:r>
            <a:r>
              <a:rPr lang="et-EE" sz="3600" b="1" dirty="0" smtClean="0">
                <a:solidFill>
                  <a:schemeClr val="tx1"/>
                </a:solidFill>
              </a:rPr>
              <a:t>bakterid</a:t>
            </a:r>
          </a:p>
          <a:p>
            <a:pPr lvl="1"/>
            <a:r>
              <a:rPr lang="et-EE" sz="2800" b="1" i="1" dirty="0" err="1">
                <a:solidFill>
                  <a:schemeClr val="tx1"/>
                </a:solidFill>
              </a:rPr>
              <a:t>Lactobacillus</a:t>
            </a:r>
            <a:r>
              <a:rPr lang="et-EE" sz="2800" b="1" i="1" dirty="0">
                <a:solidFill>
                  <a:schemeClr val="tx1"/>
                </a:solidFill>
              </a:rPr>
              <a:t> LA5®, </a:t>
            </a:r>
            <a:endParaRPr lang="et-EE" sz="2800" b="1" i="1" dirty="0" smtClean="0">
              <a:solidFill>
                <a:schemeClr val="tx1"/>
              </a:solidFill>
            </a:endParaRPr>
          </a:p>
          <a:p>
            <a:pPr lvl="1"/>
            <a:r>
              <a:rPr lang="et-EE" sz="2800" b="1" i="1" dirty="0" err="1" smtClean="0">
                <a:solidFill>
                  <a:schemeClr val="tx1"/>
                </a:solidFill>
              </a:rPr>
              <a:t>Bifidobacterium</a:t>
            </a:r>
            <a:r>
              <a:rPr lang="et-EE" sz="2800" b="1" i="1" dirty="0" smtClean="0">
                <a:solidFill>
                  <a:schemeClr val="tx1"/>
                </a:solidFill>
              </a:rPr>
              <a:t> </a:t>
            </a:r>
            <a:r>
              <a:rPr lang="et-EE" sz="2800" b="1" i="1" dirty="0">
                <a:solidFill>
                  <a:schemeClr val="tx1"/>
                </a:solidFill>
              </a:rPr>
              <a:t>BB12® </a:t>
            </a:r>
            <a:endParaRPr lang="et-EE" sz="2800" b="1" i="1" dirty="0" smtClean="0">
              <a:solidFill>
                <a:schemeClr val="tx1"/>
              </a:solidFill>
            </a:endParaRPr>
          </a:p>
          <a:p>
            <a:pPr lvl="1"/>
            <a:r>
              <a:rPr lang="et-EE" sz="2800" b="1" i="1" dirty="0" err="1" smtClean="0">
                <a:solidFill>
                  <a:schemeClr val="tx1"/>
                </a:solidFill>
              </a:rPr>
              <a:t>Lactobacillus</a:t>
            </a:r>
            <a:r>
              <a:rPr lang="et-EE" sz="2800" b="1" i="1" dirty="0" smtClean="0">
                <a:solidFill>
                  <a:schemeClr val="tx1"/>
                </a:solidFill>
              </a:rPr>
              <a:t> </a:t>
            </a:r>
            <a:r>
              <a:rPr lang="et-EE" sz="2800" b="1" i="1" dirty="0" err="1" smtClean="0">
                <a:solidFill>
                  <a:schemeClr val="tx1"/>
                </a:solidFill>
              </a:rPr>
              <a:t>casei</a:t>
            </a:r>
            <a:r>
              <a:rPr lang="et-EE" sz="2800" b="1" i="1" dirty="0" smtClean="0">
                <a:solidFill>
                  <a:schemeClr val="tx1"/>
                </a:solidFill>
              </a:rPr>
              <a:t> </a:t>
            </a:r>
            <a:r>
              <a:rPr lang="et-EE" sz="2800" b="1" i="1" dirty="0" err="1" smtClean="0">
                <a:solidFill>
                  <a:schemeClr val="tx1"/>
                </a:solidFill>
              </a:rPr>
              <a:t>L.c</a:t>
            </a:r>
            <a:endParaRPr lang="et-EE" sz="2800" b="1" i="1" dirty="0">
              <a:solidFill>
                <a:schemeClr val="tx1"/>
              </a:solidFill>
            </a:endParaRPr>
          </a:p>
          <a:p>
            <a:pPr lvl="1"/>
            <a:r>
              <a:rPr lang="et-EE" sz="2800" b="1" dirty="0" err="1" smtClean="0">
                <a:solidFill>
                  <a:schemeClr val="tx1"/>
                </a:solidFill>
              </a:rPr>
              <a:t>Lactobacillus</a:t>
            </a:r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r>
              <a:rPr lang="et-EE" sz="2800" b="1" dirty="0">
                <a:solidFill>
                  <a:schemeClr val="tx1"/>
                </a:solidFill>
              </a:rPr>
              <a:t>GG (LGG)</a:t>
            </a:r>
          </a:p>
          <a:p>
            <a:pPr marL="0" indent="0">
              <a:buNone/>
            </a:pPr>
            <a:endParaRPr lang="et-EE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0764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50" y="3751684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2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Kodus õppida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b="1" dirty="0" smtClean="0"/>
              <a:t>Bakterid</a:t>
            </a:r>
            <a:r>
              <a:rPr lang="et-EE" sz="3200" dirty="0" smtClean="0"/>
              <a:t> </a:t>
            </a:r>
          </a:p>
          <a:p>
            <a:r>
              <a:rPr lang="et-EE" sz="3200" dirty="0" err="1" smtClean="0">
                <a:solidFill>
                  <a:schemeClr val="tx1"/>
                </a:solidFill>
              </a:rPr>
              <a:t>Õp</a:t>
            </a:r>
            <a:r>
              <a:rPr lang="et-EE" sz="3200" dirty="0" smtClean="0">
                <a:solidFill>
                  <a:schemeClr val="tx1"/>
                </a:solidFill>
              </a:rPr>
              <a:t> lk 72 - 80</a:t>
            </a:r>
            <a:endParaRPr lang="et-EE" sz="32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18" y="2276872"/>
            <a:ext cx="47625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Mikroskoop ja bakterid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14500"/>
            <a:ext cx="381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3628" y="5424089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Hollandi teadlane Anton </a:t>
            </a:r>
            <a:r>
              <a:rPr lang="et-EE" sz="2400" dirty="0" err="1" smtClean="0"/>
              <a:t>wan</a:t>
            </a:r>
            <a:r>
              <a:rPr lang="et-EE" sz="2400" dirty="0" smtClean="0"/>
              <a:t> </a:t>
            </a:r>
            <a:r>
              <a:rPr lang="et-EE" sz="2400" dirty="0" err="1" smtClean="0"/>
              <a:t>Leuwenhoek</a:t>
            </a:r>
            <a:r>
              <a:rPr lang="et-EE" sz="2400" dirty="0" smtClean="0"/>
              <a:t> nägi omavalmistatud mikroskoobi abil 1674.a. esmakordselt baktereid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2014537"/>
            <a:ext cx="23336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Bakterid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1"/>
                </a:solidFill>
              </a:rPr>
              <a:t>(</a:t>
            </a:r>
            <a:r>
              <a:rPr lang="et-EE" i="1" dirty="0" err="1" smtClean="0">
                <a:solidFill>
                  <a:schemeClr val="tx1"/>
                </a:solidFill>
              </a:rPr>
              <a:t>Bacteria</a:t>
            </a:r>
            <a:r>
              <a:rPr lang="et-EE" dirty="0" smtClean="0">
                <a:solidFill>
                  <a:schemeClr val="tx1"/>
                </a:solidFill>
              </a:rPr>
              <a:t>; kreeka sõnast </a:t>
            </a:r>
            <a:r>
              <a:rPr lang="et-EE" i="1" dirty="0" err="1" smtClean="0">
                <a:solidFill>
                  <a:schemeClr val="tx1"/>
                </a:solidFill>
              </a:rPr>
              <a:t>bakteria</a:t>
            </a:r>
            <a:r>
              <a:rPr lang="et-EE" dirty="0" smtClean="0">
                <a:solidFill>
                  <a:schemeClr val="tx1"/>
                </a:solidFill>
              </a:rPr>
              <a:t> 'kepp, sau') on kõige väiksemad (mikroskoopilised) üherakulised </a:t>
            </a:r>
            <a:r>
              <a:rPr lang="et-EE" dirty="0" err="1" smtClean="0">
                <a:solidFill>
                  <a:schemeClr val="tx1"/>
                </a:solidFill>
              </a:rPr>
              <a:t>eeltuumsed</a:t>
            </a:r>
            <a:r>
              <a:rPr lang="et-EE" dirty="0" smtClean="0">
                <a:solidFill>
                  <a:schemeClr val="tx1"/>
                </a:solidFill>
              </a:rPr>
              <a:t> organismid, kes suudavad iseseisvalt paljuneda ja kasvada.</a:t>
            </a:r>
          </a:p>
          <a:p>
            <a:r>
              <a:rPr lang="et-EE" dirty="0" smtClean="0">
                <a:solidFill>
                  <a:schemeClr val="tx1"/>
                </a:solidFill>
              </a:rPr>
              <a:t>Bakterid on </a:t>
            </a:r>
            <a:r>
              <a:rPr lang="et-EE" dirty="0" err="1" smtClean="0">
                <a:solidFill>
                  <a:schemeClr val="tx1"/>
                </a:solidFill>
              </a:rPr>
              <a:t>eeltuumsed</a:t>
            </a:r>
            <a:r>
              <a:rPr lang="et-EE" dirty="0" smtClean="0">
                <a:solidFill>
                  <a:schemeClr val="tx1"/>
                </a:solidFill>
              </a:rPr>
              <a:t> (</a:t>
            </a:r>
            <a:r>
              <a:rPr lang="et-EE" dirty="0" err="1" smtClean="0">
                <a:solidFill>
                  <a:schemeClr val="tx1"/>
                </a:solidFill>
              </a:rPr>
              <a:t>prokarüootsed</a:t>
            </a:r>
            <a:r>
              <a:rPr lang="et-EE" dirty="0" smtClean="0">
                <a:solidFill>
                  <a:schemeClr val="tx1"/>
                </a:solidFill>
              </a:rPr>
              <a:t>) organismid, sest neil puudub rakutuum.</a:t>
            </a:r>
          </a:p>
          <a:p>
            <a:r>
              <a:rPr lang="et-EE" dirty="0" smtClean="0">
                <a:solidFill>
                  <a:schemeClr val="tx1"/>
                </a:solidFill>
              </a:rPr>
              <a:t>Baktereid uurivat teadusharu nimetatakse </a:t>
            </a:r>
            <a:r>
              <a:rPr lang="et-EE" b="1" dirty="0" smtClean="0">
                <a:solidFill>
                  <a:schemeClr val="tx1"/>
                </a:solidFill>
              </a:rPr>
              <a:t>bakterioloogiaks</a:t>
            </a:r>
            <a:r>
              <a:rPr lang="et-EE" dirty="0" smtClean="0">
                <a:solidFill>
                  <a:schemeClr val="tx1"/>
                </a:solidFill>
              </a:rPr>
              <a:t>.</a:t>
            </a:r>
            <a:endParaRPr lang="et-EE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45" y="4581128"/>
            <a:ext cx="2095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5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51520"/>
          </a:xfrm>
        </p:spPr>
        <p:txBody>
          <a:bodyPr/>
          <a:lstStyle/>
          <a:p>
            <a:r>
              <a:rPr lang="et-EE" dirty="0" smtClean="0"/>
              <a:t>Vanimad elusorganismid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525963"/>
          </a:xfrm>
        </p:spPr>
        <p:txBody>
          <a:bodyPr>
            <a:normAutofit fontScale="77500" lnSpcReduction="20000"/>
          </a:bodyPr>
          <a:lstStyle/>
          <a:p>
            <a:r>
              <a:rPr lang="et-EE" sz="3200" dirty="0" smtClean="0">
                <a:solidFill>
                  <a:schemeClr val="tx1"/>
                </a:solidFill>
              </a:rPr>
              <a:t>C. R. </a:t>
            </a:r>
            <a:r>
              <a:rPr lang="et-EE" sz="3200" dirty="0" err="1">
                <a:solidFill>
                  <a:schemeClr val="tx1"/>
                </a:solidFill>
              </a:rPr>
              <a:t>Woese</a:t>
            </a:r>
            <a:r>
              <a:rPr lang="et-EE" sz="3200" dirty="0">
                <a:solidFill>
                  <a:schemeClr val="tx1"/>
                </a:solidFill>
              </a:rPr>
              <a:t>, kes oma 1970.-ndate lõpus alanud teadustööde põhjal </a:t>
            </a:r>
            <a:r>
              <a:rPr lang="et-EE" sz="3200" dirty="0" smtClean="0">
                <a:solidFill>
                  <a:schemeClr val="tx1"/>
                </a:solidFill>
              </a:rPr>
              <a:t>jagas </a:t>
            </a:r>
            <a:r>
              <a:rPr lang="et-EE" sz="3200" dirty="0">
                <a:solidFill>
                  <a:schemeClr val="tx1"/>
                </a:solidFill>
              </a:rPr>
              <a:t>bakterite valdkonna kaheks: </a:t>
            </a:r>
            <a:r>
              <a:rPr lang="et-EE" sz="3200" b="1" dirty="0" err="1">
                <a:solidFill>
                  <a:schemeClr val="tx1"/>
                </a:solidFill>
              </a:rPr>
              <a:t>arhebakterid</a:t>
            </a:r>
            <a:r>
              <a:rPr lang="et-EE" sz="3200" b="1" dirty="0">
                <a:solidFill>
                  <a:schemeClr val="tx1"/>
                </a:solidFill>
              </a:rPr>
              <a:t> ja </a:t>
            </a:r>
            <a:r>
              <a:rPr lang="et-EE" sz="3200" b="1" dirty="0" err="1">
                <a:solidFill>
                  <a:schemeClr val="tx1"/>
                </a:solidFill>
              </a:rPr>
              <a:t>eubakterid</a:t>
            </a:r>
            <a:r>
              <a:rPr lang="et-EE" sz="3200" dirty="0">
                <a:solidFill>
                  <a:schemeClr val="tx1"/>
                </a:solidFill>
              </a:rPr>
              <a:t>. </a:t>
            </a:r>
            <a:endParaRPr lang="et-EE" sz="3200" dirty="0" smtClean="0">
              <a:solidFill>
                <a:schemeClr val="tx1"/>
              </a:solidFill>
            </a:endParaRPr>
          </a:p>
          <a:p>
            <a:r>
              <a:rPr lang="et-EE" sz="3200" dirty="0" err="1" smtClean="0">
                <a:solidFill>
                  <a:schemeClr val="tx1"/>
                </a:solidFill>
              </a:rPr>
              <a:t>Arhebakterid</a:t>
            </a:r>
            <a:r>
              <a:rPr lang="et-EE" sz="3200" dirty="0" smtClean="0">
                <a:solidFill>
                  <a:schemeClr val="tx1"/>
                </a:solidFill>
              </a:rPr>
              <a:t> </a:t>
            </a:r>
            <a:r>
              <a:rPr lang="et-EE" sz="3200" dirty="0">
                <a:solidFill>
                  <a:schemeClr val="tx1"/>
                </a:solidFill>
              </a:rPr>
              <a:t>on meie sugulased: </a:t>
            </a:r>
            <a:r>
              <a:rPr lang="et-EE" sz="3200" dirty="0" err="1">
                <a:solidFill>
                  <a:schemeClr val="tx1"/>
                </a:solidFill>
              </a:rPr>
              <a:t>eubakteritega</a:t>
            </a:r>
            <a:r>
              <a:rPr lang="et-EE" sz="3200" dirty="0">
                <a:solidFill>
                  <a:schemeClr val="tx1"/>
                </a:solidFill>
              </a:rPr>
              <a:t> ühinedes moodustasid nad viimatinimetatute </a:t>
            </a:r>
            <a:r>
              <a:rPr lang="et-EE" sz="3200" dirty="0" err="1">
                <a:solidFill>
                  <a:schemeClr val="tx1"/>
                </a:solidFill>
              </a:rPr>
              <a:t>tsütoplasmas</a:t>
            </a:r>
            <a:r>
              <a:rPr lang="et-EE" sz="3200" dirty="0">
                <a:solidFill>
                  <a:schemeClr val="tx1"/>
                </a:solidFill>
              </a:rPr>
              <a:t> </a:t>
            </a:r>
            <a:r>
              <a:rPr lang="et-EE" sz="3200" b="1" dirty="0" smtClean="0">
                <a:solidFill>
                  <a:schemeClr val="tx1"/>
                </a:solidFill>
              </a:rPr>
              <a:t>2,5 - 3 </a:t>
            </a:r>
            <a:r>
              <a:rPr lang="et-EE" sz="3200" b="1" dirty="0">
                <a:solidFill>
                  <a:schemeClr val="tx1"/>
                </a:solidFill>
              </a:rPr>
              <a:t>miljardit aastat tagasi </a:t>
            </a:r>
            <a:r>
              <a:rPr lang="et-EE" sz="3200" dirty="0">
                <a:solidFill>
                  <a:schemeClr val="tx1"/>
                </a:solidFill>
              </a:rPr>
              <a:t>arvatavasti </a:t>
            </a:r>
            <a:r>
              <a:rPr lang="et-EE" sz="3200" dirty="0" err="1">
                <a:solidFill>
                  <a:schemeClr val="tx1"/>
                </a:solidFill>
              </a:rPr>
              <a:t>eukarüootse</a:t>
            </a:r>
            <a:r>
              <a:rPr lang="et-EE" sz="3200" dirty="0">
                <a:solidFill>
                  <a:schemeClr val="tx1"/>
                </a:solidFill>
              </a:rPr>
              <a:t> raku tuuma. </a:t>
            </a:r>
            <a:endParaRPr lang="et-EE" sz="3200" dirty="0" smtClean="0">
              <a:solidFill>
                <a:schemeClr val="tx1"/>
              </a:solidFill>
            </a:endParaRPr>
          </a:p>
          <a:p>
            <a:r>
              <a:rPr lang="et-EE" sz="3200" b="1" dirty="0" smtClean="0">
                <a:solidFill>
                  <a:schemeClr val="tx1"/>
                </a:solidFill>
              </a:rPr>
              <a:t>250 miljoni aastane bakter </a:t>
            </a:r>
            <a:r>
              <a:rPr lang="et-EE" sz="3200" dirty="0" smtClean="0">
                <a:solidFill>
                  <a:schemeClr val="tx1"/>
                </a:solidFill>
              </a:rPr>
              <a:t>leiti nimelt soolakristallidelt, mis pärinevad 610 m sügavuselt New Mexico soolakaevandusest.</a:t>
            </a:r>
          </a:p>
          <a:p>
            <a:r>
              <a:rPr lang="et-EE" sz="3200" dirty="0" smtClean="0">
                <a:solidFill>
                  <a:schemeClr val="tx1"/>
                </a:solidFill>
              </a:rPr>
              <a:t>Spooridest tekkinud senitundmatu liik (2-9-3) kuulub ilmselt perekonda </a:t>
            </a:r>
            <a:r>
              <a:rPr lang="et-EE" sz="3200" i="1" dirty="0" err="1" smtClean="0">
                <a:solidFill>
                  <a:schemeClr val="tx1"/>
                </a:solidFill>
              </a:rPr>
              <a:t>Bacillus</a:t>
            </a:r>
            <a:r>
              <a:rPr lang="et-EE" sz="3200" dirty="0" smtClean="0">
                <a:solidFill>
                  <a:schemeClr val="tx1"/>
                </a:solidFill>
              </a:rPr>
              <a:t> ning teda peetakse vanimaks teadaolevaks organismiks.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271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66" y="1844824"/>
            <a:ext cx="2857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Bakterite kuju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2800" dirty="0" smtClean="0">
                <a:solidFill>
                  <a:schemeClr val="tx1"/>
                </a:solidFill>
              </a:rPr>
              <a:t>A. batsill (</a:t>
            </a:r>
            <a:r>
              <a:rPr lang="et-EE" sz="2800" i="1" dirty="0" err="1" smtClean="0">
                <a:solidFill>
                  <a:schemeClr val="tx1"/>
                </a:solidFill>
              </a:rPr>
              <a:t>bacillus</a:t>
            </a:r>
            <a:r>
              <a:rPr lang="et-EE" sz="2800" dirty="0" smtClean="0">
                <a:solidFill>
                  <a:schemeClr val="tx1"/>
                </a:solidFill>
              </a:rPr>
              <a:t>) – pulkjad, ka niitjad</a:t>
            </a:r>
            <a:br>
              <a:rPr lang="et-EE" sz="2800" dirty="0" smtClean="0">
                <a:solidFill>
                  <a:schemeClr val="tx1"/>
                </a:solidFill>
              </a:rPr>
            </a:br>
            <a:r>
              <a:rPr lang="et-EE" sz="2800" dirty="0" smtClean="0">
                <a:solidFill>
                  <a:schemeClr val="tx1"/>
                </a:solidFill>
              </a:rPr>
              <a:t>B. kokk (</a:t>
            </a:r>
            <a:r>
              <a:rPr lang="et-EE" sz="2800" i="1" dirty="0" err="1" smtClean="0">
                <a:solidFill>
                  <a:schemeClr val="tx1"/>
                </a:solidFill>
              </a:rPr>
              <a:t>coccus</a:t>
            </a:r>
            <a:r>
              <a:rPr lang="et-EE" sz="2800" dirty="0" smtClean="0">
                <a:solidFill>
                  <a:schemeClr val="tx1"/>
                </a:solidFill>
              </a:rPr>
              <a:t>) – kerakujulised</a:t>
            </a:r>
            <a:br>
              <a:rPr lang="et-EE" sz="2800" dirty="0" smtClean="0">
                <a:solidFill>
                  <a:schemeClr val="tx1"/>
                </a:solidFill>
              </a:rPr>
            </a:br>
            <a:r>
              <a:rPr lang="et-EE" sz="2800" dirty="0" smtClean="0">
                <a:solidFill>
                  <a:schemeClr val="tx1"/>
                </a:solidFill>
              </a:rPr>
              <a:t>C. kerakujulised - parv</a:t>
            </a:r>
            <a:br>
              <a:rPr lang="et-EE" sz="2800" dirty="0" smtClean="0">
                <a:solidFill>
                  <a:schemeClr val="tx1"/>
                </a:solidFill>
              </a:rPr>
            </a:br>
            <a:r>
              <a:rPr lang="et-EE" sz="2800" dirty="0" smtClean="0">
                <a:solidFill>
                  <a:schemeClr val="tx1"/>
                </a:solidFill>
              </a:rPr>
              <a:t>D. kerakujulised - paaris</a:t>
            </a:r>
            <a:br>
              <a:rPr lang="et-EE" sz="2800" dirty="0" smtClean="0">
                <a:solidFill>
                  <a:schemeClr val="tx1"/>
                </a:solidFill>
              </a:rPr>
            </a:br>
            <a:r>
              <a:rPr lang="et-EE" sz="2800" dirty="0" smtClean="0">
                <a:solidFill>
                  <a:schemeClr val="tx1"/>
                </a:solidFill>
              </a:rPr>
              <a:t>E. </a:t>
            </a:r>
            <a:r>
              <a:rPr lang="et-EE" sz="2800" dirty="0" err="1" smtClean="0">
                <a:solidFill>
                  <a:schemeClr val="tx1"/>
                </a:solidFill>
              </a:rPr>
              <a:t>spirill</a:t>
            </a:r>
            <a:r>
              <a:rPr lang="et-EE" sz="2800" dirty="0" smtClean="0">
                <a:solidFill>
                  <a:schemeClr val="tx1"/>
                </a:solidFill>
              </a:rPr>
              <a:t> (</a:t>
            </a:r>
            <a:r>
              <a:rPr lang="et-EE" sz="2800" i="1" dirty="0" err="1" smtClean="0">
                <a:solidFill>
                  <a:schemeClr val="tx1"/>
                </a:solidFill>
              </a:rPr>
              <a:t>spirillum</a:t>
            </a:r>
            <a:r>
              <a:rPr lang="et-EE" sz="2800" dirty="0" smtClean="0">
                <a:solidFill>
                  <a:schemeClr val="tx1"/>
                </a:solidFill>
              </a:rPr>
              <a:t>) – nõrgalt keerdunud</a:t>
            </a:r>
            <a:br>
              <a:rPr lang="et-EE" sz="2800" dirty="0" smtClean="0">
                <a:solidFill>
                  <a:schemeClr val="tx1"/>
                </a:solidFill>
              </a:rPr>
            </a:br>
            <a:r>
              <a:rPr lang="et-EE" sz="2800" dirty="0" smtClean="0">
                <a:solidFill>
                  <a:schemeClr val="tx1"/>
                </a:solidFill>
              </a:rPr>
              <a:t>F. </a:t>
            </a:r>
            <a:r>
              <a:rPr lang="et-EE" sz="2800" dirty="0" err="1" smtClean="0">
                <a:solidFill>
                  <a:schemeClr val="tx1"/>
                </a:solidFill>
              </a:rPr>
              <a:t>vibrioon</a:t>
            </a:r>
            <a:r>
              <a:rPr lang="et-EE" sz="2800" dirty="0" smtClean="0">
                <a:solidFill>
                  <a:schemeClr val="tx1"/>
                </a:solidFill>
              </a:rPr>
              <a:t> (</a:t>
            </a:r>
            <a:r>
              <a:rPr lang="et-EE" sz="2800" i="1" dirty="0" err="1" smtClean="0">
                <a:solidFill>
                  <a:schemeClr val="tx1"/>
                </a:solidFill>
              </a:rPr>
              <a:t>vibrio</a:t>
            </a:r>
            <a:r>
              <a:rPr lang="et-EE" sz="2800" dirty="0" smtClean="0">
                <a:solidFill>
                  <a:schemeClr val="tx1"/>
                </a:solidFill>
              </a:rPr>
              <a:t>) – </a:t>
            </a:r>
            <a:r>
              <a:rPr lang="et-EE" sz="2800" dirty="0" err="1" smtClean="0">
                <a:solidFill>
                  <a:schemeClr val="tx1"/>
                </a:solidFill>
              </a:rPr>
              <a:t>komajad</a:t>
            </a:r>
            <a:endParaRPr lang="et-EE" sz="2800" dirty="0" smtClean="0">
              <a:solidFill>
                <a:schemeClr val="tx1"/>
              </a:solidFill>
            </a:endParaRPr>
          </a:p>
          <a:p>
            <a:r>
              <a:rPr lang="et-EE" sz="2800" dirty="0" err="1" smtClean="0">
                <a:solidFill>
                  <a:schemeClr val="tx1"/>
                </a:solidFill>
              </a:rPr>
              <a:t>Vibrioonid</a:t>
            </a:r>
            <a:r>
              <a:rPr lang="et-EE" sz="2800" dirty="0" smtClean="0">
                <a:solidFill>
                  <a:schemeClr val="tx1"/>
                </a:solidFill>
              </a:rPr>
              <a:t>, </a:t>
            </a:r>
            <a:r>
              <a:rPr lang="et-EE" sz="2800" dirty="0" err="1" smtClean="0">
                <a:solidFill>
                  <a:schemeClr val="tx1"/>
                </a:solidFill>
              </a:rPr>
              <a:t>spirillid</a:t>
            </a:r>
            <a:r>
              <a:rPr lang="et-EE" sz="2800" dirty="0" smtClean="0">
                <a:solidFill>
                  <a:schemeClr val="tx1"/>
                </a:solidFill>
              </a:rPr>
              <a:t> ja </a:t>
            </a:r>
            <a:r>
              <a:rPr lang="et-EE" sz="2800" dirty="0" err="1" smtClean="0">
                <a:solidFill>
                  <a:schemeClr val="tx1"/>
                </a:solidFill>
              </a:rPr>
              <a:t>spiroheedid</a:t>
            </a:r>
            <a:r>
              <a:rPr lang="et-EE" sz="2800" dirty="0" smtClean="0">
                <a:solidFill>
                  <a:schemeClr val="tx1"/>
                </a:solidFill>
              </a:rPr>
              <a:t> kokku on kruvibakterid</a:t>
            </a:r>
          </a:p>
          <a:p>
            <a:r>
              <a:rPr lang="et-EE" sz="2800" dirty="0" err="1">
                <a:solidFill>
                  <a:schemeClr val="tx1"/>
                </a:solidFill>
              </a:rPr>
              <a:t>S</a:t>
            </a:r>
            <a:r>
              <a:rPr lang="et-EE" sz="2800" dirty="0" err="1" smtClean="0">
                <a:solidFill>
                  <a:schemeClr val="tx1"/>
                </a:solidFill>
              </a:rPr>
              <a:t>piroheet</a:t>
            </a:r>
            <a:r>
              <a:rPr lang="et-EE" sz="2800" dirty="0" smtClean="0">
                <a:solidFill>
                  <a:schemeClr val="tx1"/>
                </a:solidFill>
              </a:rPr>
              <a:t> (</a:t>
            </a:r>
            <a:r>
              <a:rPr lang="et-EE" sz="2800" i="1" dirty="0" err="1" smtClean="0">
                <a:solidFill>
                  <a:schemeClr val="tx1"/>
                </a:solidFill>
              </a:rPr>
              <a:t>spirochaetum</a:t>
            </a:r>
            <a:r>
              <a:rPr lang="et-EE" sz="2800" dirty="0" smtClean="0">
                <a:solidFill>
                  <a:schemeClr val="tx1"/>
                </a:solidFill>
              </a:rPr>
              <a:t>) – tugevalt keerdunud (keeritsbakterid)</a:t>
            </a:r>
          </a:p>
        </p:txBody>
      </p:sp>
    </p:spTree>
    <p:extLst>
      <p:ext uri="{BB962C8B-B14F-4D97-AF65-F5344CB8AC3E}">
        <p14:creationId xmlns:p14="http://schemas.microsoft.com/office/powerpoint/2010/main" val="24699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Bakterite suurus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 smtClean="0">
                <a:solidFill>
                  <a:schemeClr val="tx1"/>
                </a:solidFill>
              </a:rPr>
              <a:t>Bakterite pikkus on 0,1 - 25 </a:t>
            </a:r>
            <a:r>
              <a:rPr lang="el-GR" sz="3200" dirty="0" smtClean="0">
                <a:solidFill>
                  <a:schemeClr val="tx1"/>
                </a:solidFill>
              </a:rPr>
              <a:t>μ</a:t>
            </a:r>
            <a:r>
              <a:rPr lang="et-EE" sz="3200" dirty="0" smtClean="0">
                <a:solidFill>
                  <a:schemeClr val="tx1"/>
                </a:solidFill>
              </a:rPr>
              <a:t>m (erandlikult üle 100 </a:t>
            </a:r>
            <a:r>
              <a:rPr lang="el-GR" sz="3200" dirty="0" smtClean="0">
                <a:solidFill>
                  <a:schemeClr val="tx1"/>
                </a:solidFill>
              </a:rPr>
              <a:t>μ</a:t>
            </a:r>
            <a:r>
              <a:rPr lang="et-EE" sz="3200" dirty="0" smtClean="0">
                <a:solidFill>
                  <a:schemeClr val="tx1"/>
                </a:solidFill>
              </a:rPr>
              <a:t>m = 0,1 mm, suurim 600 </a:t>
            </a:r>
            <a:r>
              <a:rPr lang="el-GR" sz="3200" dirty="0" smtClean="0">
                <a:solidFill>
                  <a:schemeClr val="tx1"/>
                </a:solidFill>
              </a:rPr>
              <a:t>μ</a:t>
            </a:r>
            <a:r>
              <a:rPr lang="et-EE" sz="3200" dirty="0" smtClean="0">
                <a:solidFill>
                  <a:schemeClr val="tx1"/>
                </a:solidFill>
              </a:rPr>
              <a:t>m). </a:t>
            </a:r>
          </a:p>
          <a:p>
            <a:r>
              <a:rPr lang="et-EE" sz="3200" dirty="0" smtClean="0">
                <a:solidFill>
                  <a:schemeClr val="tx1"/>
                </a:solidFill>
              </a:rPr>
              <a:t>Bakterirakk on ehituselt lihtsam </a:t>
            </a:r>
            <a:r>
              <a:rPr lang="et-EE" sz="3200" dirty="0" err="1" smtClean="0">
                <a:solidFill>
                  <a:schemeClr val="tx1"/>
                </a:solidFill>
              </a:rPr>
              <a:t>eukarüootsest</a:t>
            </a:r>
            <a:r>
              <a:rPr lang="et-EE" sz="3200" dirty="0" smtClean="0">
                <a:solidFill>
                  <a:schemeClr val="tx1"/>
                </a:solidFill>
              </a:rPr>
              <a:t> rakust, ega sisalda viimasele omaseid </a:t>
            </a:r>
            <a:r>
              <a:rPr lang="et-EE" sz="3200" dirty="0" err="1" smtClean="0">
                <a:solidFill>
                  <a:schemeClr val="tx1"/>
                </a:solidFill>
              </a:rPr>
              <a:t>membraanseid</a:t>
            </a:r>
            <a:r>
              <a:rPr lang="et-EE" sz="3200" dirty="0" smtClean="0">
                <a:solidFill>
                  <a:schemeClr val="tx1"/>
                </a:solidFill>
              </a:rPr>
              <a:t> </a:t>
            </a:r>
            <a:r>
              <a:rPr lang="et-EE" sz="3200" dirty="0" err="1" smtClean="0">
                <a:solidFill>
                  <a:schemeClr val="tx1"/>
                </a:solidFill>
              </a:rPr>
              <a:t>organelle</a:t>
            </a:r>
            <a:r>
              <a:rPr lang="et-EE" sz="32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9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Bakterite jaotus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 smtClean="0">
                <a:solidFill>
                  <a:schemeClr val="tx1"/>
                </a:solidFill>
              </a:rPr>
              <a:t>Rakukesta ehituse järgi jaotatakse bakterid spetsiaalse värvimise alusel</a:t>
            </a:r>
          </a:p>
          <a:p>
            <a:r>
              <a:rPr lang="et-EE" sz="3200" b="1" dirty="0" err="1" smtClean="0">
                <a:solidFill>
                  <a:schemeClr val="tx1"/>
                </a:solidFill>
              </a:rPr>
              <a:t>gramnegatiivseteks</a:t>
            </a:r>
            <a:r>
              <a:rPr lang="et-EE" sz="3200" b="1" dirty="0" smtClean="0">
                <a:solidFill>
                  <a:schemeClr val="tx1"/>
                </a:solidFill>
              </a:rPr>
              <a:t> </a:t>
            </a:r>
            <a:r>
              <a:rPr lang="et-EE" sz="3200" dirty="0" smtClean="0">
                <a:solidFill>
                  <a:schemeClr val="tx1"/>
                </a:solidFill>
              </a:rPr>
              <a:t>(</a:t>
            </a:r>
            <a:r>
              <a:rPr lang="et-EE" sz="3200" dirty="0" smtClean="0">
                <a:solidFill>
                  <a:schemeClr val="tx1"/>
                </a:solidFill>
              </a:rPr>
              <a:t>G-) </a:t>
            </a:r>
            <a:r>
              <a:rPr lang="et-EE" sz="3200" dirty="0" smtClean="0">
                <a:solidFill>
                  <a:schemeClr val="tx1"/>
                </a:solidFill>
              </a:rPr>
              <a:t>ja </a:t>
            </a:r>
          </a:p>
          <a:p>
            <a:r>
              <a:rPr lang="et-EE" sz="3200" b="1" dirty="0" err="1" smtClean="0">
                <a:solidFill>
                  <a:schemeClr val="tx1"/>
                </a:solidFill>
              </a:rPr>
              <a:t>grampositiivseteks</a:t>
            </a:r>
            <a:r>
              <a:rPr lang="et-EE" sz="3200" dirty="0" smtClean="0">
                <a:solidFill>
                  <a:schemeClr val="tx1"/>
                </a:solidFill>
              </a:rPr>
              <a:t> (</a:t>
            </a:r>
            <a:r>
              <a:rPr lang="et-EE" sz="3200" dirty="0" smtClean="0">
                <a:solidFill>
                  <a:schemeClr val="tx1"/>
                </a:solidFill>
              </a:rPr>
              <a:t>G+). </a:t>
            </a:r>
            <a:endParaRPr lang="et-EE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t-EE" sz="3200" dirty="0" smtClean="0">
                <a:solidFill>
                  <a:schemeClr val="tx1"/>
                </a:solidFill>
              </a:rPr>
              <a:t>Värvimismeetodi võttis kasutusele teadlane H. C. J. </a:t>
            </a:r>
            <a:r>
              <a:rPr lang="et-EE" sz="3200" dirty="0" err="1" smtClean="0">
                <a:solidFill>
                  <a:schemeClr val="tx1"/>
                </a:solidFill>
              </a:rPr>
              <a:t>Gram</a:t>
            </a:r>
            <a:r>
              <a:rPr lang="et-EE" sz="3200" dirty="0" smtClean="0">
                <a:solidFill>
                  <a:schemeClr val="tx1"/>
                </a:solidFill>
              </a:rPr>
              <a:t> (1884. a). </a:t>
            </a:r>
          </a:p>
          <a:p>
            <a:r>
              <a:rPr lang="et-EE" sz="3200" dirty="0" err="1" smtClean="0">
                <a:solidFill>
                  <a:schemeClr val="tx1"/>
                </a:solidFill>
              </a:rPr>
              <a:t>Gramnegatiivsete</a:t>
            </a:r>
            <a:r>
              <a:rPr lang="et-EE" sz="3200" dirty="0" smtClean="0">
                <a:solidFill>
                  <a:schemeClr val="tx1"/>
                </a:solidFill>
              </a:rPr>
              <a:t> bakterite ehitus on keerukam kui </a:t>
            </a:r>
            <a:r>
              <a:rPr lang="et-EE" sz="3200" dirty="0" err="1" smtClean="0">
                <a:solidFill>
                  <a:schemeClr val="tx1"/>
                </a:solidFill>
              </a:rPr>
              <a:t>grampositiivsetel</a:t>
            </a:r>
            <a:endParaRPr lang="et-E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Gram</a:t>
            </a:r>
            <a:r>
              <a:rPr lang="et-EE" dirty="0" smtClean="0"/>
              <a:t> meetod</a:t>
            </a:r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t-EE" sz="3200" dirty="0" smtClean="0">
                <a:solidFill>
                  <a:schemeClr val="tx1"/>
                </a:solidFill>
              </a:rPr>
              <a:t>Selle meetodi puhul värvuvad </a:t>
            </a:r>
          </a:p>
          <a:p>
            <a:r>
              <a:rPr lang="et-EE" sz="3200" dirty="0" err="1" smtClean="0">
                <a:solidFill>
                  <a:schemeClr val="tx1"/>
                </a:solidFill>
              </a:rPr>
              <a:t>grampositiivsed</a:t>
            </a:r>
            <a:r>
              <a:rPr lang="et-EE" sz="3200" dirty="0" smtClean="0">
                <a:solidFill>
                  <a:schemeClr val="tx1"/>
                </a:solidFill>
              </a:rPr>
              <a:t> bakterid violetseteks,</a:t>
            </a:r>
          </a:p>
          <a:p>
            <a:r>
              <a:rPr lang="et-EE" sz="3200" dirty="0" err="1" smtClean="0">
                <a:solidFill>
                  <a:schemeClr val="tx1"/>
                </a:solidFill>
              </a:rPr>
              <a:t>gramnegatiivsed</a:t>
            </a:r>
            <a:r>
              <a:rPr lang="et-EE" sz="3200" dirty="0" smtClean="0">
                <a:solidFill>
                  <a:schemeClr val="tx1"/>
                </a:solidFill>
              </a:rPr>
              <a:t> bakterid annavad järelvärvimisel punase või roosa värvuse.</a:t>
            </a:r>
          </a:p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63950"/>
            <a:ext cx="4476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3" y="4221088"/>
            <a:ext cx="2857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Bakteriraku ehitus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>
                <a:solidFill>
                  <a:schemeClr val="tx1"/>
                </a:solidFill>
              </a:rPr>
              <a:t>K</a:t>
            </a:r>
            <a:r>
              <a:rPr lang="et-EE" sz="2800" dirty="0" smtClean="0">
                <a:solidFill>
                  <a:schemeClr val="tx1"/>
                </a:solidFill>
              </a:rPr>
              <a:t>aitsev limakest ehk kapsel. </a:t>
            </a:r>
          </a:p>
          <a:p>
            <a:r>
              <a:rPr lang="et-EE" sz="2800" dirty="0" smtClean="0">
                <a:solidFill>
                  <a:schemeClr val="tx1"/>
                </a:solidFill>
              </a:rPr>
              <a:t>Bakterid liiguvad viburite, lima või looklemise abil.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Rakud sisaldavad DNA spiraali (nukleoid) ja teisi keemilisi aineid</a:t>
            </a:r>
            <a:r>
              <a:rPr lang="et-EE" sz="2800" dirty="0" smtClean="0">
                <a:solidFill>
                  <a:schemeClr val="tx1"/>
                </a:solidFill>
              </a:rPr>
              <a:t> nt süsivesikuid, vitamiine</a:t>
            </a:r>
            <a:r>
              <a:rPr lang="et-EE" sz="2800" dirty="0">
                <a:solidFill>
                  <a:schemeClr val="tx1"/>
                </a:solidFill>
              </a:rPr>
              <a:t>.</a:t>
            </a:r>
            <a:endParaRPr lang="et-EE" sz="2800" dirty="0" smtClean="0">
              <a:solidFill>
                <a:schemeClr val="tx1"/>
              </a:solidFill>
            </a:endParaRPr>
          </a:p>
          <a:p>
            <a:r>
              <a:rPr lang="et-EE" sz="2800" dirty="0" smtClean="0">
                <a:solidFill>
                  <a:schemeClr val="tx1"/>
                </a:solidFill>
              </a:rPr>
              <a:t>DNA paikneb bakteritel kromosoomis ja </a:t>
            </a:r>
            <a:r>
              <a:rPr lang="et-EE" sz="2800" dirty="0" err="1" smtClean="0">
                <a:solidFill>
                  <a:schemeClr val="tx1"/>
                </a:solidFill>
              </a:rPr>
              <a:t>plasmiidides</a:t>
            </a:r>
            <a:r>
              <a:rPr lang="et-EE" sz="2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t-EE" sz="2800" dirty="0" smtClean="0">
                <a:solidFill>
                  <a:schemeClr val="tx1"/>
                </a:solidFill>
              </a:rPr>
              <a:t>Bakterite ribosoomid erinevad nii suuruselt kui koostiselt </a:t>
            </a:r>
            <a:r>
              <a:rPr lang="et-EE" sz="2800" dirty="0" err="1" smtClean="0">
                <a:solidFill>
                  <a:schemeClr val="tx1"/>
                </a:solidFill>
              </a:rPr>
              <a:t>eukarüootide</a:t>
            </a:r>
            <a:r>
              <a:rPr lang="et-EE" sz="2800" dirty="0" smtClean="0">
                <a:solidFill>
                  <a:schemeClr val="tx1"/>
                </a:solidFill>
              </a:rPr>
              <a:t> omadest. </a:t>
            </a:r>
          </a:p>
        </p:txBody>
      </p:sp>
    </p:spTree>
    <p:extLst>
      <p:ext uri="{BB962C8B-B14F-4D97-AF65-F5344CB8AC3E}">
        <p14:creationId xmlns:p14="http://schemas.microsoft.com/office/powerpoint/2010/main" val="22302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etlik">
  <a:themeElements>
    <a:clrScheme name="Ametlik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metlik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m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238</TotalTime>
  <Words>478</Words>
  <Application>Microsoft Office PowerPoint</Application>
  <PresentationFormat>Ekraaniseanss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5" baseType="lpstr">
      <vt:lpstr>Ametlik</vt:lpstr>
      <vt:lpstr>Bakterid </vt:lpstr>
      <vt:lpstr>Mikroskoop ja bakterid</vt:lpstr>
      <vt:lpstr>Bakterid </vt:lpstr>
      <vt:lpstr>Vanimad elusorganismid</vt:lpstr>
      <vt:lpstr>Bakterite kuju</vt:lpstr>
      <vt:lpstr>Bakterite suurus</vt:lpstr>
      <vt:lpstr>Bakterite jaotus </vt:lpstr>
      <vt:lpstr>Gram meetod</vt:lpstr>
      <vt:lpstr>Bakteriraku ehitus</vt:lpstr>
      <vt:lpstr>Bakteri ehitus vt õp lk 75 </vt:lpstr>
      <vt:lpstr>Bakteriraku osad</vt:lpstr>
      <vt:lpstr>Paljunemine </vt:lpstr>
      <vt:lpstr>Bakterite tähtsus</vt:lpstr>
      <vt:lpstr>Kodus õppida</vt:lpstr>
    </vt:vector>
  </TitlesOfParts>
  <Company>Kool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Bakterid</dc:title>
  <dc:creator>Hille Arumäe</dc:creator>
  <cp:lastModifiedBy>Hille Arumäe</cp:lastModifiedBy>
  <cp:revision>25</cp:revision>
  <dcterms:created xsi:type="dcterms:W3CDTF">2011-11-23T15:37:23Z</dcterms:created>
  <dcterms:modified xsi:type="dcterms:W3CDTF">2014-01-24T09:39:44Z</dcterms:modified>
</cp:coreProperties>
</file>